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66" r:id="rId5"/>
    <p:sldId id="260" r:id="rId6"/>
    <p:sldId id="267" r:id="rId7"/>
    <p:sldId id="268" r:id="rId8"/>
    <p:sldId id="269" r:id="rId9"/>
    <p:sldId id="271" r:id="rId10"/>
    <p:sldId id="272" r:id="rId11"/>
    <p:sldId id="273" r:id="rId12"/>
    <p:sldId id="280" r:id="rId13"/>
    <p:sldId id="281" r:id="rId14"/>
    <p:sldId id="270" r:id="rId15"/>
    <p:sldId id="261" r:id="rId16"/>
    <p:sldId id="286" r:id="rId17"/>
    <p:sldId id="287" r:id="rId18"/>
    <p:sldId id="288" r:id="rId19"/>
    <p:sldId id="263" r:id="rId20"/>
    <p:sldId id="279" r:id="rId21"/>
    <p:sldId id="265" r:id="rId22"/>
    <p:sldId id="282" r:id="rId23"/>
    <p:sldId id="284" r:id="rId24"/>
    <p:sldId id="283"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5" d="100"/>
          <a:sy n="55" d="100"/>
        </p:scale>
        <p:origin x="-14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0110F5-61C8-2740-B90D-AD1A57221138}" type="datetimeFigureOut">
              <a:rPr lang="en-US" smtClean="0"/>
              <a:t>2/6/18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FC350-2D75-AB4E-8E88-69B52BCBED47}" type="slidenum">
              <a:rPr lang="en-US" smtClean="0"/>
              <a:t>‹#›</a:t>
            </a:fld>
            <a:endParaRPr lang="en-US"/>
          </a:p>
        </p:txBody>
      </p:sp>
    </p:spTree>
    <p:extLst>
      <p:ext uri="{BB962C8B-B14F-4D97-AF65-F5344CB8AC3E}">
        <p14:creationId xmlns:p14="http://schemas.microsoft.com/office/powerpoint/2010/main" val="13889969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opening</a:t>
            </a:r>
            <a:r>
              <a:rPr lang="en-US" baseline="0" dirty="0" smtClean="0"/>
              <a:t> slide should establish rhetorical context including: who, what, where, when (if needed, why and how). </a:t>
            </a:r>
          </a:p>
          <a:p>
            <a:r>
              <a:rPr lang="en-US" baseline="0" dirty="0" smtClean="0"/>
              <a:t>Imagine you were presenting at a hotel that was hosting three conferences at the same time. Someone should be able to walk into your room, see your opening slide and know if she was in the right place, with the right conference, for the presentation she wants to see.</a:t>
            </a:r>
            <a:endParaRPr lang="en-US" dirty="0"/>
          </a:p>
        </p:txBody>
      </p:sp>
      <p:sp>
        <p:nvSpPr>
          <p:cNvPr id="4" name="Slide Number Placeholder 3"/>
          <p:cNvSpPr>
            <a:spLocks noGrp="1"/>
          </p:cNvSpPr>
          <p:nvPr>
            <p:ph type="sldNum" sz="quarter" idx="10"/>
          </p:nvPr>
        </p:nvSpPr>
        <p:spPr/>
        <p:txBody>
          <a:bodyPr/>
          <a:lstStyle/>
          <a:p>
            <a:fld id="{0C4FC350-2D75-AB4E-8E88-69B52BCBED47}" type="slidenum">
              <a:rPr lang="en-US" smtClean="0"/>
              <a:t>1</a:t>
            </a:fld>
            <a:endParaRPr lang="en-US"/>
          </a:p>
        </p:txBody>
      </p:sp>
    </p:spTree>
    <p:extLst>
      <p:ext uri="{BB962C8B-B14F-4D97-AF65-F5344CB8AC3E}">
        <p14:creationId xmlns:p14="http://schemas.microsoft.com/office/powerpoint/2010/main" val="3137730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visuals have different purposes. Know yours. A visual shared online only will usually</a:t>
            </a:r>
            <a:r>
              <a:rPr lang="en-US" baseline="0" dirty="0" smtClean="0"/>
              <a:t> have more complete ideas while a visual for a presentation will be very concise—key ideas only.</a:t>
            </a:r>
            <a:endParaRPr lang="en-US" dirty="0"/>
          </a:p>
        </p:txBody>
      </p:sp>
      <p:sp>
        <p:nvSpPr>
          <p:cNvPr id="4" name="Slide Number Placeholder 3"/>
          <p:cNvSpPr>
            <a:spLocks noGrp="1"/>
          </p:cNvSpPr>
          <p:nvPr>
            <p:ph type="sldNum" sz="quarter" idx="10"/>
          </p:nvPr>
        </p:nvSpPr>
        <p:spPr/>
        <p:txBody>
          <a:bodyPr/>
          <a:lstStyle/>
          <a:p>
            <a:fld id="{0C4FC350-2D75-AB4E-8E88-69B52BCBED47}" type="slidenum">
              <a:rPr lang="en-US" smtClean="0"/>
              <a:t>2</a:t>
            </a:fld>
            <a:endParaRPr lang="en-US"/>
          </a:p>
        </p:txBody>
      </p:sp>
    </p:spTree>
    <p:extLst>
      <p:ext uri="{BB962C8B-B14F-4D97-AF65-F5344CB8AC3E}">
        <p14:creationId xmlns:p14="http://schemas.microsoft.com/office/powerpoint/2010/main" val="10842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 visuals here. There is a consistency. What is it? (Each is a</a:t>
            </a:r>
            <a:r>
              <a:rPr lang="en-US" baseline="0" dirty="0" smtClean="0"/>
              <a:t> company</a:t>
            </a:r>
            <a:r>
              <a:rPr lang="en-US" dirty="0" smtClean="0"/>
              <a:t> logo)</a:t>
            </a:r>
            <a:endParaRPr lang="en-US" dirty="0"/>
          </a:p>
        </p:txBody>
      </p:sp>
      <p:sp>
        <p:nvSpPr>
          <p:cNvPr id="4" name="Slide Number Placeholder 3"/>
          <p:cNvSpPr>
            <a:spLocks noGrp="1"/>
          </p:cNvSpPr>
          <p:nvPr>
            <p:ph type="sldNum" sz="quarter" idx="10"/>
          </p:nvPr>
        </p:nvSpPr>
        <p:spPr/>
        <p:txBody>
          <a:bodyPr/>
          <a:lstStyle/>
          <a:p>
            <a:fld id="{0C4FC350-2D75-AB4E-8E88-69B52BCBED47}" type="slidenum">
              <a:rPr lang="en-US" smtClean="0"/>
              <a:t>3</a:t>
            </a:fld>
            <a:endParaRPr lang="en-US"/>
          </a:p>
        </p:txBody>
      </p:sp>
    </p:spTree>
    <p:extLst>
      <p:ext uri="{BB962C8B-B14F-4D97-AF65-F5344CB8AC3E}">
        <p14:creationId xmlns:p14="http://schemas.microsoft.com/office/powerpoint/2010/main" val="347976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Critique</a:t>
            </a:r>
            <a:r>
              <a:rPr lang="en-US" baseline="0" dirty="0" smtClean="0"/>
              <a:t> this series of visuals. (They do not go together well because one is a photo (realist), one is logo-art based and the other is an Excel chart with bad colors. Be sure there’s unity among visuals.</a:t>
            </a:r>
            <a:endParaRPr lang="en-US" dirty="0"/>
          </a:p>
        </p:txBody>
      </p:sp>
      <p:sp>
        <p:nvSpPr>
          <p:cNvPr id="4" name="Slide Number Placeholder 3"/>
          <p:cNvSpPr>
            <a:spLocks noGrp="1"/>
          </p:cNvSpPr>
          <p:nvPr>
            <p:ph type="sldNum" sz="quarter" idx="10"/>
          </p:nvPr>
        </p:nvSpPr>
        <p:spPr/>
        <p:txBody>
          <a:bodyPr/>
          <a:lstStyle/>
          <a:p>
            <a:fld id="{0C4FC350-2D75-AB4E-8E88-69B52BCBED47}" type="slidenum">
              <a:rPr lang="en-US" smtClean="0"/>
              <a:t>4</a:t>
            </a:fld>
            <a:endParaRPr lang="en-US"/>
          </a:p>
        </p:txBody>
      </p:sp>
    </p:spTree>
    <p:extLst>
      <p:ext uri="{BB962C8B-B14F-4D97-AF65-F5344CB8AC3E}">
        <p14:creationId xmlns:p14="http://schemas.microsoft.com/office/powerpoint/2010/main" val="1855589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that the long sentence</a:t>
            </a:r>
            <a:r>
              <a:rPr lang="en-US" baseline="0" dirty="0" smtClean="0"/>
              <a:t> is an example of a bad slide moment. Short, parallel lists work better.</a:t>
            </a:r>
            <a:endParaRPr lang="en-US" dirty="0"/>
          </a:p>
        </p:txBody>
      </p:sp>
      <p:sp>
        <p:nvSpPr>
          <p:cNvPr id="4" name="Slide Number Placeholder 3"/>
          <p:cNvSpPr>
            <a:spLocks noGrp="1"/>
          </p:cNvSpPr>
          <p:nvPr>
            <p:ph type="sldNum" sz="quarter" idx="10"/>
          </p:nvPr>
        </p:nvSpPr>
        <p:spPr/>
        <p:txBody>
          <a:bodyPr/>
          <a:lstStyle/>
          <a:p>
            <a:fld id="{0C4FC350-2D75-AB4E-8E88-69B52BCBED47}" type="slidenum">
              <a:rPr lang="en-US" smtClean="0"/>
              <a:t>9</a:t>
            </a:fld>
            <a:endParaRPr lang="en-US"/>
          </a:p>
        </p:txBody>
      </p:sp>
    </p:spTree>
    <p:extLst>
      <p:ext uri="{BB962C8B-B14F-4D97-AF65-F5344CB8AC3E}">
        <p14:creationId xmlns:p14="http://schemas.microsoft.com/office/powerpoint/2010/main" val="307750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dog slide here is familiar to</a:t>
            </a:r>
            <a:r>
              <a:rPr lang="en-US" baseline="0" dirty="0" smtClean="0"/>
              <a:t> Oesch-Minor W231 students because a team of student presenters made a visual for me to share with other W231 classes about how challenging the Recommendation Report can feel, but how rewarding it is. This presentation ends with the “dog tired” moment. So, even though it might seem out of place in this visual presentation, it connects with my target audience who will remember it from a previous PowerPoint.</a:t>
            </a:r>
            <a:endParaRPr lang="en-US" dirty="0"/>
          </a:p>
        </p:txBody>
      </p:sp>
      <p:sp>
        <p:nvSpPr>
          <p:cNvPr id="4" name="Slide Number Placeholder 3"/>
          <p:cNvSpPr>
            <a:spLocks noGrp="1"/>
          </p:cNvSpPr>
          <p:nvPr>
            <p:ph type="sldNum" sz="quarter" idx="10"/>
          </p:nvPr>
        </p:nvSpPr>
        <p:spPr/>
        <p:txBody>
          <a:bodyPr/>
          <a:lstStyle/>
          <a:p>
            <a:fld id="{0C4FC350-2D75-AB4E-8E88-69B52BCBED47}" type="slidenum">
              <a:rPr lang="en-US" smtClean="0"/>
              <a:t>11</a:t>
            </a:fld>
            <a:endParaRPr lang="en-US"/>
          </a:p>
        </p:txBody>
      </p:sp>
    </p:spTree>
    <p:extLst>
      <p:ext uri="{BB962C8B-B14F-4D97-AF65-F5344CB8AC3E}">
        <p14:creationId xmlns:p14="http://schemas.microsoft.com/office/powerpoint/2010/main" val="1702106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 visuals here. There is a consistency. What is it? (Each is a</a:t>
            </a:r>
            <a:r>
              <a:rPr lang="en-US" baseline="0" dirty="0" smtClean="0"/>
              <a:t> company</a:t>
            </a:r>
            <a:r>
              <a:rPr lang="en-US" dirty="0" smtClean="0"/>
              <a:t> logo)</a:t>
            </a:r>
            <a:endParaRPr lang="en-US" dirty="0"/>
          </a:p>
        </p:txBody>
      </p:sp>
      <p:sp>
        <p:nvSpPr>
          <p:cNvPr id="4" name="Slide Number Placeholder 3"/>
          <p:cNvSpPr>
            <a:spLocks noGrp="1"/>
          </p:cNvSpPr>
          <p:nvPr>
            <p:ph type="sldNum" sz="quarter" idx="10"/>
          </p:nvPr>
        </p:nvSpPr>
        <p:spPr/>
        <p:txBody>
          <a:bodyPr/>
          <a:lstStyle/>
          <a:p>
            <a:fld id="{0C4FC350-2D75-AB4E-8E88-69B52BCBED47}" type="slidenum">
              <a:rPr lang="en-US" smtClean="0"/>
              <a:t>17</a:t>
            </a:fld>
            <a:endParaRPr lang="en-US"/>
          </a:p>
        </p:txBody>
      </p:sp>
    </p:spTree>
    <p:extLst>
      <p:ext uri="{BB962C8B-B14F-4D97-AF65-F5344CB8AC3E}">
        <p14:creationId xmlns:p14="http://schemas.microsoft.com/office/powerpoint/2010/main" val="3479765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2/6/18</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2/6/18</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6.png"/><Relationship Id="rId5" Type="http://schemas.openxmlformats.org/officeDocument/2006/relationships/package" Target="../embeddings/Microsoft_Word_Document2.docx"/><Relationship Id="rId6"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g"/><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16.png"/><Relationship Id="rId5" Type="http://schemas.openxmlformats.org/officeDocument/2006/relationships/package" Target="../embeddings/Microsoft_Word_Document4.docx"/><Relationship Id="rId6" Type="http://schemas.openxmlformats.org/officeDocument/2006/relationships/image" Target="../media/image17.png"/><Relationship Id="rId1" Type="http://schemas.openxmlformats.org/officeDocument/2006/relationships/vmlDrawing" Target="../drawings/vmlDrawing2.vml"/><Relationship Id="rId2"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corner">
            <a:avLst/>
          </a:prstGeom>
        </p:spPr>
        <p:txBody>
          <a:bodyPr/>
          <a:lstStyle/>
          <a:p>
            <a:r>
              <a:rPr lang="en-US" b="1" dirty="0" smtClean="0"/>
              <a:t>Designing Slides: </a:t>
            </a:r>
            <a:r>
              <a:rPr lang="en-US" dirty="0" smtClean="0"/>
              <a:t/>
            </a:r>
            <a:br>
              <a:rPr lang="en-US" dirty="0" smtClean="0"/>
            </a:br>
            <a:r>
              <a:rPr lang="en-US" sz="5400" dirty="0" smtClean="0"/>
              <a:t>Visual Companion Pieces for Presentations</a:t>
            </a:r>
            <a:endParaRPr lang="en-US" sz="5400" dirty="0"/>
          </a:p>
        </p:txBody>
      </p:sp>
      <p:sp>
        <p:nvSpPr>
          <p:cNvPr id="3" name="Subtitle 2"/>
          <p:cNvSpPr>
            <a:spLocks noGrp="1"/>
          </p:cNvSpPr>
          <p:nvPr>
            <p:ph type="subTitle" idx="1"/>
          </p:nvPr>
        </p:nvSpPr>
        <p:spPr>
          <a:xfrm>
            <a:off x="457199" y="3690666"/>
            <a:ext cx="8228013" cy="1562639"/>
          </a:xfrm>
          <a:prstGeom prst="halfFrame">
            <a:avLst/>
          </a:prstGeom>
        </p:spPr>
        <p:txBody>
          <a:bodyPr>
            <a:normAutofit lnSpcReduction="10000"/>
          </a:bodyPr>
          <a:lstStyle/>
          <a:p>
            <a:r>
              <a:rPr lang="en-US" sz="2400" dirty="0" smtClean="0">
                <a:solidFill>
                  <a:schemeClr val="accent1">
                    <a:lumMod val="60000"/>
                    <a:lumOff val="40000"/>
                  </a:schemeClr>
                </a:solidFill>
              </a:rPr>
              <a:t>Prepared </a:t>
            </a:r>
            <a:r>
              <a:rPr lang="en-US" sz="2400" b="1" dirty="0" smtClean="0">
                <a:solidFill>
                  <a:schemeClr val="accent1">
                    <a:lumMod val="60000"/>
                    <a:lumOff val="40000"/>
                  </a:schemeClr>
                </a:solidFill>
              </a:rPr>
              <a:t>for IUPUI Professional Writing Students </a:t>
            </a:r>
          </a:p>
          <a:p>
            <a:r>
              <a:rPr lang="en-US" sz="2400" dirty="0" smtClean="0">
                <a:solidFill>
                  <a:schemeClr val="accent1">
                    <a:lumMod val="60000"/>
                    <a:lumOff val="40000"/>
                  </a:schemeClr>
                </a:solidFill>
              </a:rPr>
              <a:t>Working on Oral Presentation Companion Visuals</a:t>
            </a:r>
          </a:p>
          <a:p>
            <a:endParaRPr lang="en-US" dirty="0"/>
          </a:p>
          <a:p>
            <a:r>
              <a:rPr lang="en-US" dirty="0" smtClean="0"/>
              <a:t>Fall 2017 / W231 Professional Writing</a:t>
            </a:r>
          </a:p>
          <a:p>
            <a:r>
              <a:rPr lang="en-US" sz="1200" dirty="0" smtClean="0"/>
              <a:t>RELATED ASSIGNMENTS: </a:t>
            </a:r>
            <a:r>
              <a:rPr lang="en-US" dirty="0" smtClean="0"/>
              <a:t>Promoting a Client/ Project Proposal Presentations</a:t>
            </a:r>
          </a:p>
          <a:p>
            <a:endParaRPr lang="en-US" dirty="0"/>
          </a:p>
        </p:txBody>
      </p:sp>
      <p:sp>
        <p:nvSpPr>
          <p:cNvPr id="4" name="Subtitle 2"/>
          <p:cNvSpPr txBox="1">
            <a:spLocks/>
          </p:cNvSpPr>
          <p:nvPr/>
        </p:nvSpPr>
        <p:spPr>
          <a:xfrm>
            <a:off x="1687454" y="5791200"/>
            <a:ext cx="6486025" cy="1066800"/>
          </a:xfrm>
          <a:prstGeom prst="rect">
            <a:avLst/>
          </a:prstGeom>
        </p:spPr>
        <p:txBody>
          <a:bodyPr vert="horz" lIns="91440" tIns="0" rIns="91440" bIns="0" rtlCol="0">
            <a:normAutofit/>
          </a:bodyPr>
          <a:lstStyle>
            <a:lvl1pPr marL="0" indent="0" algn="ctr" defTabSz="914400" rtl="0" eaLnBrk="1" latinLnBrk="0" hangingPunct="1">
              <a:spcBef>
                <a:spcPts val="300"/>
              </a:spcBef>
              <a:buClr>
                <a:schemeClr val="accent1"/>
              </a:buClr>
              <a:buSzPct val="90000"/>
              <a:buFont typeface="Wingdings" pitchFamily="2" charset="2"/>
              <a:buNone/>
              <a:defRPr sz="1800" kern="1200">
                <a:solidFill>
                  <a:schemeClr val="bg1"/>
                </a:solidFill>
                <a:latin typeface="+mj-lt"/>
                <a:ea typeface="+mn-ea"/>
                <a:cs typeface="+mn-cs"/>
              </a:defRPr>
            </a:lvl1pPr>
            <a:lvl2pPr marL="457200" indent="0" algn="ctr" defTabSz="914400" rtl="0" eaLnBrk="1" latinLnBrk="0" hangingPunct="1">
              <a:spcBef>
                <a:spcPts val="600"/>
              </a:spcBef>
              <a:buClr>
                <a:schemeClr val="accent1">
                  <a:lumMod val="60000"/>
                  <a:lumOff val="40000"/>
                </a:schemeClr>
              </a:buClr>
              <a:buSzPct val="90000"/>
              <a:buFont typeface="Wingdings" pitchFamily="2" charset="2"/>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buClr>
              <a:buSzPct val="90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60000"/>
                  <a:lumOff val="40000"/>
                </a:schemeClr>
              </a:buClr>
              <a:buSzPct val="90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buClr>
              <a:buSzPct val="90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60000"/>
                  <a:lumOff val="40000"/>
                </a:schemeClr>
              </a:buClr>
              <a:buSzPct val="90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90000"/>
              <a:buFont typeface="Wingdings" pitchFamily="2"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60000"/>
                  <a:lumOff val="40000"/>
                </a:schemeClr>
              </a:buClr>
              <a:buSzPct val="90000"/>
              <a:buFont typeface="Wingdings" pitchFamily="2"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90000"/>
              <a:buFont typeface="Wingdings" pitchFamily="2" charset="2"/>
              <a:buNone/>
              <a:defRPr lang="en-US" sz="1800" kern="1200">
                <a:solidFill>
                  <a:schemeClr val="tx1">
                    <a:tint val="75000"/>
                  </a:schemeClr>
                </a:solidFill>
                <a:latin typeface="+mn-lt"/>
                <a:ea typeface="+mn-ea"/>
                <a:cs typeface="+mn-cs"/>
              </a:defRPr>
            </a:lvl9pPr>
          </a:lstStyle>
          <a:p>
            <a:pPr algn="r"/>
            <a:r>
              <a:rPr lang="en-US" dirty="0" smtClean="0">
                <a:solidFill>
                  <a:schemeClr val="accent1">
                    <a:lumMod val="75000"/>
                  </a:schemeClr>
                </a:solidFill>
              </a:rPr>
              <a:t> </a:t>
            </a:r>
            <a:r>
              <a:rPr lang="en-US" b="1" dirty="0" smtClean="0">
                <a:solidFill>
                  <a:schemeClr val="accent1">
                    <a:lumMod val="75000"/>
                  </a:schemeClr>
                </a:solidFill>
              </a:rPr>
              <a:t>Prepared by D.J. Oesch-Minor</a:t>
            </a:r>
          </a:p>
          <a:p>
            <a:pPr algn="r"/>
            <a:r>
              <a:rPr lang="en-US" sz="1400" dirty="0" smtClean="0">
                <a:solidFill>
                  <a:schemeClr val="accent1">
                    <a:lumMod val="75000"/>
                  </a:schemeClr>
                </a:solidFill>
              </a:rPr>
              <a:t>Concepts and Wording Adapted from Hannah Haas’ </a:t>
            </a:r>
          </a:p>
          <a:p>
            <a:pPr algn="r"/>
            <a:r>
              <a:rPr lang="en-US" sz="1400" dirty="0" smtClean="0">
                <a:solidFill>
                  <a:schemeClr val="accent1">
                    <a:lumMod val="75000"/>
                  </a:schemeClr>
                </a:solidFill>
              </a:rPr>
              <a:t>“Using PowerPoint: Creating Effective Visual Aids for the W231 Oral Presentation” </a:t>
            </a:r>
            <a:endParaRPr lang="en-US" sz="1400" dirty="0">
              <a:solidFill>
                <a:schemeClr val="accent1">
                  <a:lumMod val="75000"/>
                </a:schemeClr>
              </a:solidFill>
            </a:endParaRPr>
          </a:p>
        </p:txBody>
      </p:sp>
    </p:spTree>
    <p:extLst>
      <p:ext uri="{BB962C8B-B14F-4D97-AF65-F5344CB8AC3E}">
        <p14:creationId xmlns:p14="http://schemas.microsoft.com/office/powerpoint/2010/main" val="24943729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672"/>
            <a:ext cx="8229600" cy="1143000"/>
          </a:xfrm>
        </p:spPr>
        <p:txBody>
          <a:bodyPr/>
          <a:lstStyle/>
          <a:p>
            <a:r>
              <a:rPr lang="en-US" b="1" dirty="0" smtClean="0"/>
              <a:t>Using Sound Effects</a:t>
            </a:r>
            <a:endParaRPr lang="en-US" b="1" dirty="0"/>
          </a:p>
        </p:txBody>
      </p:sp>
      <p:sp>
        <p:nvSpPr>
          <p:cNvPr id="3" name="Content Placeholder 2"/>
          <p:cNvSpPr>
            <a:spLocks noGrp="1"/>
          </p:cNvSpPr>
          <p:nvPr>
            <p:ph idx="1"/>
          </p:nvPr>
        </p:nvSpPr>
        <p:spPr>
          <a:xfrm>
            <a:off x="515001" y="2838270"/>
            <a:ext cx="8171799" cy="3489575"/>
          </a:xfrm>
        </p:spPr>
        <p:txBody>
          <a:bodyPr>
            <a:normAutofit fontScale="70000" lnSpcReduction="20000"/>
          </a:bodyPr>
          <a:lstStyle/>
          <a:p>
            <a:r>
              <a:rPr lang="en-US" sz="5100" b="1" dirty="0" smtClean="0"/>
              <a:t>Use Sound </a:t>
            </a:r>
            <a:r>
              <a:rPr lang="en-US" sz="5100" b="1" dirty="0"/>
              <a:t>S</a:t>
            </a:r>
            <a:r>
              <a:rPr lang="en-US" sz="5100" b="1" dirty="0" smtClean="0"/>
              <a:t>paringly</a:t>
            </a:r>
          </a:p>
          <a:p>
            <a:r>
              <a:rPr lang="en-US" sz="5100" b="1" dirty="0" smtClean="0"/>
              <a:t>Anticipate Technological </a:t>
            </a:r>
            <a:r>
              <a:rPr lang="en-US" sz="5100" b="1" dirty="0"/>
              <a:t>C</a:t>
            </a:r>
            <a:r>
              <a:rPr lang="en-US" sz="5100" b="1" dirty="0" smtClean="0"/>
              <a:t>hallenges</a:t>
            </a:r>
          </a:p>
          <a:p>
            <a:pPr lvl="1"/>
            <a:r>
              <a:rPr lang="en-US" sz="2800" dirty="0" smtClean="0"/>
              <a:t>Arrive early to play the sounds and set volume levels</a:t>
            </a:r>
          </a:p>
          <a:p>
            <a:pPr lvl="1"/>
            <a:r>
              <a:rPr lang="en-US" sz="2800" dirty="0" smtClean="0"/>
              <a:t>When the design options do not meet your needs, pick a blank slide</a:t>
            </a:r>
          </a:p>
          <a:p>
            <a:r>
              <a:rPr lang="en-US" sz="5100" b="1" dirty="0" smtClean="0"/>
              <a:t>Do Not </a:t>
            </a:r>
            <a:r>
              <a:rPr lang="en-US" sz="5100" b="1" dirty="0"/>
              <a:t>R</a:t>
            </a:r>
            <a:r>
              <a:rPr lang="en-US" sz="5100" b="1" dirty="0" smtClean="0"/>
              <a:t>ely on Sound </a:t>
            </a:r>
          </a:p>
          <a:p>
            <a:r>
              <a:rPr lang="en-US" sz="5100" b="1" dirty="0" smtClean="0"/>
              <a:t>Avoid Cute or Unprofessional </a:t>
            </a:r>
            <a:r>
              <a:rPr lang="en-US" sz="5100" b="1" dirty="0"/>
              <a:t>S</a:t>
            </a:r>
            <a:r>
              <a:rPr lang="en-US" sz="5100" b="1" dirty="0" smtClean="0"/>
              <a:t>ounds</a:t>
            </a:r>
          </a:p>
        </p:txBody>
      </p:sp>
    </p:spTree>
    <p:extLst>
      <p:ext uri="{BB962C8B-B14F-4D97-AF65-F5344CB8AC3E}">
        <p14:creationId xmlns:p14="http://schemas.microsoft.com/office/powerpoint/2010/main" val="33177425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672"/>
            <a:ext cx="8229600" cy="1143000"/>
          </a:xfrm>
        </p:spPr>
        <p:txBody>
          <a:bodyPr/>
          <a:lstStyle/>
          <a:p>
            <a:r>
              <a:rPr lang="en-US" b="1" dirty="0" smtClean="0"/>
              <a:t>Using Images</a:t>
            </a:r>
            <a:endParaRPr lang="en-US" b="1" dirty="0"/>
          </a:p>
        </p:txBody>
      </p:sp>
      <p:sp>
        <p:nvSpPr>
          <p:cNvPr id="3" name="Content Placeholder 2"/>
          <p:cNvSpPr>
            <a:spLocks noGrp="1"/>
          </p:cNvSpPr>
          <p:nvPr>
            <p:ph idx="1"/>
          </p:nvPr>
        </p:nvSpPr>
        <p:spPr>
          <a:xfrm>
            <a:off x="457200" y="2478596"/>
            <a:ext cx="8194475" cy="4238029"/>
          </a:xfrm>
        </p:spPr>
        <p:txBody>
          <a:bodyPr>
            <a:normAutofit fontScale="85000" lnSpcReduction="20000"/>
          </a:bodyPr>
          <a:lstStyle/>
          <a:p>
            <a:r>
              <a:rPr lang="en-US" sz="3800" b="1" dirty="0" smtClean="0"/>
              <a:t>Use Images to Illustrate Concepts</a:t>
            </a:r>
          </a:p>
          <a:p>
            <a:r>
              <a:rPr lang="en-US" sz="3800" b="1" dirty="0" smtClean="0"/>
              <a:t>Be Consistent with Image Style</a:t>
            </a:r>
          </a:p>
          <a:p>
            <a:pPr lvl="1"/>
            <a:r>
              <a:rPr lang="en-US" sz="2800" dirty="0" smtClean="0"/>
              <a:t>Go with one type of image or artwork to build consistency</a:t>
            </a:r>
          </a:p>
          <a:p>
            <a:pPr lvl="1"/>
            <a:r>
              <a:rPr lang="en-US" sz="2800" dirty="0" smtClean="0"/>
              <a:t>Consult with peers when creating a visual together</a:t>
            </a:r>
          </a:p>
          <a:p>
            <a:r>
              <a:rPr lang="en-US" sz="3800" b="1" dirty="0" smtClean="0"/>
              <a:t>Avoid Cute Clip Art or           Unprofessional Art</a:t>
            </a:r>
            <a:endParaRPr lang="en-US" sz="3800" dirty="0"/>
          </a:p>
          <a:p>
            <a:pPr lvl="1"/>
            <a:r>
              <a:rPr lang="en-US" sz="2900" dirty="0" smtClean="0"/>
              <a:t>Keep the audience in mind—</a:t>
            </a:r>
          </a:p>
          <a:p>
            <a:pPr marL="349250" lvl="1" indent="0">
              <a:buNone/>
            </a:pPr>
            <a:r>
              <a:rPr lang="en-US" sz="2900" dirty="0"/>
              <a:t> </a:t>
            </a:r>
            <a:r>
              <a:rPr lang="en-US" sz="2900" dirty="0" smtClean="0"/>
              <a:t>       there are always exceptions</a:t>
            </a:r>
          </a:p>
        </p:txBody>
      </p:sp>
      <p:pic>
        <p:nvPicPr>
          <p:cNvPr id="5" name="Picture 4" descr="Screen Shot 2017-11-19 at 3.05.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7259" y="4816614"/>
            <a:ext cx="3057453" cy="1749607"/>
          </a:xfrm>
          <a:prstGeom prst="rect">
            <a:avLst/>
          </a:prstGeom>
        </p:spPr>
      </p:pic>
    </p:spTree>
    <p:extLst>
      <p:ext uri="{BB962C8B-B14F-4D97-AF65-F5344CB8AC3E}">
        <p14:creationId xmlns:p14="http://schemas.microsoft.com/office/powerpoint/2010/main" val="4017724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4300" fill="hold"/>
                                        <p:tgtEl>
                                          <p:spTgt spid="5"/>
                                        </p:tgtEl>
                                        <p:attrNameLst>
                                          <p:attrName>ppt_x</p:attrName>
                                        </p:attrNameLst>
                                      </p:cBhvr>
                                      <p:tavLst>
                                        <p:tav tm="0">
                                          <p:val>
                                            <p:strVal val="#ppt_x"/>
                                          </p:val>
                                        </p:tav>
                                        <p:tav tm="100000">
                                          <p:val>
                                            <p:strVal val="#ppt_x"/>
                                          </p:val>
                                        </p:tav>
                                      </p:tavLst>
                                    </p:anim>
                                    <p:anim calcmode="lin" valueType="num">
                                      <p:cBhvr additive="base">
                                        <p:cTn id="43" dur="43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672"/>
            <a:ext cx="8229600" cy="1143000"/>
          </a:xfrm>
        </p:spPr>
        <p:txBody>
          <a:bodyPr/>
          <a:lstStyle/>
          <a:p>
            <a:r>
              <a:rPr lang="en-US" b="1" dirty="0" smtClean="0"/>
              <a:t>Giving Credit </a:t>
            </a:r>
            <a:br>
              <a:rPr lang="en-US" b="1" dirty="0" smtClean="0"/>
            </a:br>
            <a:r>
              <a:rPr lang="en-US" b="1" dirty="0" smtClean="0"/>
              <a:t>Where Credit is Due</a:t>
            </a:r>
            <a:endParaRPr lang="en-US" b="1" dirty="0"/>
          </a:p>
        </p:txBody>
      </p:sp>
      <p:sp>
        <p:nvSpPr>
          <p:cNvPr id="3" name="Content Placeholder 2"/>
          <p:cNvSpPr>
            <a:spLocks noGrp="1"/>
          </p:cNvSpPr>
          <p:nvPr>
            <p:ph idx="1"/>
          </p:nvPr>
        </p:nvSpPr>
        <p:spPr>
          <a:xfrm>
            <a:off x="457200" y="2478596"/>
            <a:ext cx="8194475" cy="4238029"/>
          </a:xfrm>
        </p:spPr>
        <p:txBody>
          <a:bodyPr>
            <a:normAutofit fontScale="92500" lnSpcReduction="20000"/>
          </a:bodyPr>
          <a:lstStyle/>
          <a:p>
            <a:r>
              <a:rPr lang="en-US" sz="3800" b="1" dirty="0" smtClean="0"/>
              <a:t>Use APA Format to                            Cite Borrowed Data</a:t>
            </a:r>
          </a:p>
          <a:p>
            <a:r>
              <a:rPr lang="en-US" sz="3800" b="1" dirty="0" smtClean="0"/>
              <a:t>Provide Access Data for Visuals </a:t>
            </a:r>
            <a:r>
              <a:rPr lang="en-US" sz="3800" i="1" dirty="0" smtClean="0"/>
              <a:t>Unless They Are Team Originals</a:t>
            </a:r>
          </a:p>
          <a:p>
            <a:pPr lvl="1"/>
            <a:r>
              <a:rPr lang="en-US" sz="2800" dirty="0" smtClean="0"/>
              <a:t>Identify Survey Monkey if you use their charts </a:t>
            </a:r>
          </a:p>
          <a:p>
            <a:pPr lvl="1"/>
            <a:r>
              <a:rPr lang="en-US" sz="2800" dirty="0" smtClean="0"/>
              <a:t>Identify URL for other charts/photos/art</a:t>
            </a:r>
          </a:p>
          <a:p>
            <a:r>
              <a:rPr lang="en-US" sz="3800" b="1" dirty="0" smtClean="0"/>
              <a:t>An APA Formatted                           Reference Page is Ideal</a:t>
            </a:r>
          </a:p>
        </p:txBody>
      </p:sp>
    </p:spTree>
    <p:extLst>
      <p:ext uri="{BB962C8B-B14F-4D97-AF65-F5344CB8AC3E}">
        <p14:creationId xmlns:p14="http://schemas.microsoft.com/office/powerpoint/2010/main" val="2131252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746495689"/>
              </p:ext>
            </p:extLst>
          </p:nvPr>
        </p:nvGraphicFramePr>
        <p:xfrm>
          <a:off x="710884" y="1379945"/>
          <a:ext cx="3477077" cy="5095201"/>
        </p:xfrm>
        <a:graphic>
          <a:graphicData uri="http://schemas.openxmlformats.org/presentationml/2006/ole">
            <mc:AlternateContent xmlns:mc="http://schemas.openxmlformats.org/markup-compatibility/2006">
              <mc:Choice xmlns:v="urn:schemas-microsoft-com:vml" Requires="v">
                <p:oleObj spid="_x0000_s3100" name="Document" r:id="rId3" imgW="5486400" imgH="8039100" progId="Word.Document.12">
                  <p:embed/>
                </p:oleObj>
              </mc:Choice>
              <mc:Fallback>
                <p:oleObj name="Document" r:id="rId3" imgW="5486400" imgH="8039100" progId="Word.Document.12">
                  <p:embed/>
                  <p:pic>
                    <p:nvPicPr>
                      <p:cNvPr id="0" name=""/>
                      <p:cNvPicPr/>
                      <p:nvPr/>
                    </p:nvPicPr>
                    <p:blipFill>
                      <a:blip r:embed="rId4"/>
                      <a:stretch>
                        <a:fillRect/>
                      </a:stretch>
                    </p:blipFill>
                    <p:spPr>
                      <a:xfrm>
                        <a:off x="710884" y="1379945"/>
                        <a:ext cx="3477077" cy="5095201"/>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90635861"/>
              </p:ext>
            </p:extLst>
          </p:nvPr>
        </p:nvGraphicFramePr>
        <p:xfrm>
          <a:off x="4722617" y="1379944"/>
          <a:ext cx="3380143" cy="5095201"/>
        </p:xfrm>
        <a:graphic>
          <a:graphicData uri="http://schemas.openxmlformats.org/presentationml/2006/ole">
            <mc:AlternateContent xmlns:mc="http://schemas.openxmlformats.org/markup-compatibility/2006">
              <mc:Choice xmlns:v="urn:schemas-microsoft-com:vml" Requires="v">
                <p:oleObj spid="_x0000_s3101" name="Document" r:id="rId5" imgW="5486400" imgH="7899400" progId="Word.Document.12">
                  <p:embed/>
                </p:oleObj>
              </mc:Choice>
              <mc:Fallback>
                <p:oleObj name="Document" r:id="rId5" imgW="5486400" imgH="7899400" progId="Word.Document.12">
                  <p:embed/>
                  <p:pic>
                    <p:nvPicPr>
                      <p:cNvPr id="0" name=""/>
                      <p:cNvPicPr/>
                      <p:nvPr/>
                    </p:nvPicPr>
                    <p:blipFill>
                      <a:blip r:embed="rId6"/>
                      <a:stretch>
                        <a:fillRect/>
                      </a:stretch>
                    </p:blipFill>
                    <p:spPr>
                      <a:xfrm>
                        <a:off x="4722617" y="1379944"/>
                        <a:ext cx="3380143" cy="5095201"/>
                      </a:xfrm>
                      <a:prstGeom prst="rect">
                        <a:avLst/>
                      </a:prstGeom>
                    </p:spPr>
                  </p:pic>
                </p:oleObj>
              </mc:Fallback>
            </mc:AlternateContent>
          </a:graphicData>
        </a:graphic>
      </p:graphicFrame>
      <p:sp>
        <p:nvSpPr>
          <p:cNvPr id="10" name="TextBox 9"/>
          <p:cNvSpPr txBox="1"/>
          <p:nvPr/>
        </p:nvSpPr>
        <p:spPr>
          <a:xfrm>
            <a:off x="1374951" y="291738"/>
            <a:ext cx="6695331" cy="461665"/>
          </a:xfrm>
          <a:prstGeom prst="rect">
            <a:avLst/>
          </a:prstGeom>
          <a:noFill/>
        </p:spPr>
        <p:txBody>
          <a:bodyPr wrap="square" rtlCol="0">
            <a:spAutoFit/>
          </a:bodyPr>
          <a:lstStyle/>
          <a:p>
            <a:r>
              <a:rPr lang="en-US" sz="2400" b="1" dirty="0" smtClean="0">
                <a:solidFill>
                  <a:schemeClr val="bg1">
                    <a:lumMod val="95000"/>
                  </a:schemeClr>
                </a:solidFill>
              </a:rPr>
              <a:t>Some Attribution is Better Than None At All</a:t>
            </a:r>
            <a:endParaRPr lang="en-US" sz="2400" b="1" dirty="0">
              <a:solidFill>
                <a:schemeClr val="bg1">
                  <a:lumMod val="95000"/>
                </a:schemeClr>
              </a:solidFill>
            </a:endParaRPr>
          </a:p>
        </p:txBody>
      </p:sp>
    </p:spTree>
    <p:extLst>
      <p:ext uri="{BB962C8B-B14F-4D97-AF65-F5344CB8AC3E}">
        <p14:creationId xmlns:p14="http://schemas.microsoft.com/office/powerpoint/2010/main" val="41960169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426" y="2137483"/>
            <a:ext cx="6400800" cy="1362075"/>
          </a:xfrm>
        </p:spPr>
        <p:txBody>
          <a:bodyPr/>
          <a:lstStyle/>
          <a:p>
            <a:r>
              <a:rPr lang="en-US" b="1" dirty="0" smtClean="0"/>
              <a:t>Building Visuals:</a:t>
            </a:r>
            <a:br>
              <a:rPr lang="en-US" b="1" dirty="0" smtClean="0"/>
            </a:br>
            <a:r>
              <a:rPr lang="en-US" b="1" dirty="0" smtClean="0"/>
              <a:t>Cautions</a:t>
            </a:r>
            <a:endParaRPr lang="en-US" b="1" dirty="0"/>
          </a:p>
        </p:txBody>
      </p:sp>
      <p:sp>
        <p:nvSpPr>
          <p:cNvPr id="3" name="Text Placeholder 2"/>
          <p:cNvSpPr>
            <a:spLocks noGrp="1"/>
          </p:cNvSpPr>
          <p:nvPr>
            <p:ph type="body" idx="1"/>
          </p:nvPr>
        </p:nvSpPr>
        <p:spPr>
          <a:xfrm>
            <a:off x="1289984" y="4186729"/>
            <a:ext cx="5746629" cy="1944546"/>
          </a:xfrm>
        </p:spPr>
        <p:txBody>
          <a:bodyPr>
            <a:normAutofit fontScale="92500" lnSpcReduction="10000"/>
          </a:bodyPr>
          <a:lstStyle/>
          <a:p>
            <a:r>
              <a:rPr lang="en-US" b="1" dirty="0" smtClean="0">
                <a:solidFill>
                  <a:schemeClr val="bg1">
                    <a:lumMod val="95000"/>
                  </a:schemeClr>
                </a:solidFill>
              </a:rPr>
              <a:t>Leonardo da Vinci, </a:t>
            </a:r>
          </a:p>
          <a:p>
            <a:r>
              <a:rPr lang="en-US" b="1" dirty="0" smtClean="0">
                <a:solidFill>
                  <a:schemeClr val="bg1">
                    <a:lumMod val="95000"/>
                  </a:schemeClr>
                </a:solidFill>
              </a:rPr>
              <a:t>Italian inventor, sculptor and </a:t>
            </a:r>
          </a:p>
          <a:p>
            <a:r>
              <a:rPr lang="en-US" b="1" dirty="0" smtClean="0">
                <a:solidFill>
                  <a:schemeClr val="bg1">
                    <a:lumMod val="95000"/>
                  </a:schemeClr>
                </a:solidFill>
              </a:rPr>
              <a:t>possibly the greatest painter of all time:</a:t>
            </a:r>
          </a:p>
          <a:p>
            <a:r>
              <a:rPr lang="en-US" b="1" dirty="0" smtClean="0">
                <a:solidFill>
                  <a:schemeClr val="bg1">
                    <a:lumMod val="95000"/>
                  </a:schemeClr>
                </a:solidFill>
              </a:rPr>
              <a:t> </a:t>
            </a:r>
          </a:p>
          <a:p>
            <a:r>
              <a:rPr lang="en-US" sz="2800" b="1" dirty="0" smtClean="0"/>
              <a:t>“Simplicity is the ultimate form of sophistication”</a:t>
            </a:r>
            <a:endParaRPr lang="en-US" sz="2800" b="1" dirty="0"/>
          </a:p>
        </p:txBody>
      </p:sp>
    </p:spTree>
    <p:extLst>
      <p:ext uri="{BB962C8B-B14F-4D97-AF65-F5344CB8AC3E}">
        <p14:creationId xmlns:p14="http://schemas.microsoft.com/office/powerpoint/2010/main" val="223195381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Cautions</a:t>
            </a:r>
            <a:br>
              <a:rPr lang="en-US" dirty="0" smtClean="0"/>
            </a:br>
            <a:r>
              <a:rPr lang="en-US" dirty="0" smtClean="0"/>
              <a:t>for Visual Designers</a:t>
            </a:r>
            <a:endParaRPr lang="en-US" dirty="0"/>
          </a:p>
        </p:txBody>
      </p:sp>
      <p:sp>
        <p:nvSpPr>
          <p:cNvPr id="3" name="Text Placeholder 2"/>
          <p:cNvSpPr>
            <a:spLocks noGrp="1"/>
          </p:cNvSpPr>
          <p:nvPr>
            <p:ph type="body" sz="half" idx="2"/>
          </p:nvPr>
        </p:nvSpPr>
        <p:spPr>
          <a:xfrm>
            <a:off x="5051425" y="2649070"/>
            <a:ext cx="3914861" cy="3505667"/>
          </a:xfrm>
        </p:spPr>
        <p:txBody>
          <a:bodyPr>
            <a:normAutofit/>
          </a:bodyPr>
          <a:lstStyle/>
          <a:p>
            <a:endParaRPr lang="en-US" dirty="0" smtClean="0"/>
          </a:p>
          <a:p>
            <a:r>
              <a:rPr lang="en-US" dirty="0" smtClean="0"/>
              <a:t>Google Slides, PowerPoint and other tools “help build colorful, eye-catching presentations; however, flashy colors, sounds and confusing graphics can detract from your purpose.</a:t>
            </a:r>
          </a:p>
          <a:p>
            <a:endParaRPr lang="en-US" dirty="0"/>
          </a:p>
          <a:p>
            <a:r>
              <a:rPr lang="en-US" dirty="0" smtClean="0"/>
              <a:t>The visual should compliment the presentation, not dominate it.”</a:t>
            </a:r>
            <a:endParaRPr lang="en-US" dirty="0"/>
          </a:p>
        </p:txBody>
      </p:sp>
      <p:pic>
        <p:nvPicPr>
          <p:cNvPr id="7" name="Picture Placeholder 6" descr="download.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453" r="26453"/>
          <a:stretch>
            <a:fillRect/>
          </a:stretch>
        </p:blipFill>
        <p:spPr>
          <a:xfrm>
            <a:off x="451729" y="1887537"/>
            <a:ext cx="4267200" cy="4267200"/>
          </a:xfrm>
        </p:spPr>
      </p:pic>
      <p:pic>
        <p:nvPicPr>
          <p:cNvPr id="10" name="Picture 9"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11" y="1887537"/>
            <a:ext cx="4725313" cy="4541777"/>
          </a:xfrm>
          <a:prstGeom prst="rect">
            <a:avLst/>
          </a:prstGeom>
        </p:spPr>
      </p:pic>
      <p:sp>
        <p:nvSpPr>
          <p:cNvPr id="4" name="TextBox 3"/>
          <p:cNvSpPr txBox="1"/>
          <p:nvPr/>
        </p:nvSpPr>
        <p:spPr>
          <a:xfrm>
            <a:off x="7032753" y="6154737"/>
            <a:ext cx="1459627" cy="369332"/>
          </a:xfrm>
          <a:prstGeom prst="rect">
            <a:avLst/>
          </a:prstGeom>
          <a:noFill/>
        </p:spPr>
        <p:txBody>
          <a:bodyPr wrap="square" rtlCol="0">
            <a:spAutoFit/>
          </a:bodyPr>
          <a:lstStyle/>
          <a:p>
            <a:r>
              <a:rPr lang="en-US" dirty="0" smtClean="0"/>
              <a:t>(Hass, 2015)</a:t>
            </a:r>
            <a:endParaRPr lang="en-US" dirty="0"/>
          </a:p>
        </p:txBody>
      </p:sp>
    </p:spTree>
    <p:extLst>
      <p:ext uri="{BB962C8B-B14F-4D97-AF65-F5344CB8AC3E}">
        <p14:creationId xmlns:p14="http://schemas.microsoft.com/office/powerpoint/2010/main" val="21921214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22142 -0.45259 C -0.08625 -0.46091 0.0491 -0.46924 0.13881 -0.45259 C 0.22852 -0.43594 0.31216 -0.38991 0.31702 -0.35245 C 0.3217 -0.31498 0.23286 -0.26642 0.16709 -0.22756 C 0.10116 -0.18871 -0.02465 -0.16466 -0.07878 -0.12002 C -0.13292 -0.07539 -0.17405 0.00093 -0.15756 0.04001 C -0.14108 0.0791 -0.03714 0.1013 0.02064 0.11494 C 0.07843 0.12859 0.13534 0.15403 0.18948 0.12234 C 0.24362 0.09066 0.29654 -0.0222 0.3453 -0.07516 C 0.39406 -0.12812 0.44907 -0.19611 0.48221 -0.19496 C 0.51535 -0.1938 0.53704 -0.13159 0.54416 -0.06753 C 0.55127 -0.00347 0.55266 0.11749 0.52542 0.18987 C 0.49817 0.26226 0.43432 0.34413 0.38087 0.36749 C 0.32743 0.39085 0.27051 0.34968 0.20458 0.33002 C 0.13864 0.31036 0.02515 0.29626 -0.01493 0.25 C -0.05501 0.20375 -0.03801 0.09413 -0.03558 0.0525 C -0.03315 0.01087 -0.01666 0.00532 -9.05084E-6 -3.00648E-6 " pathEditMode="relative" ptsTypes="aaaaaaaaaaaaaaaaA">
                                      <p:cBhvr>
                                        <p:cTn id="6" dur="5000" fill="hold"/>
                                        <p:tgtEl>
                                          <p:spTgt spid="7"/>
                                        </p:tgtEl>
                                        <p:attrNameLst>
                                          <p:attrName>ppt_x</p:attrName>
                                          <p:attrName>ppt_y</p:attrName>
                                        </p:attrNameLst>
                                      </p:cBhvr>
                                    </p:animMotion>
                                  </p:childTnLst>
                                </p:cTn>
                              </p:par>
                            </p:childTnLst>
                          </p:cTn>
                        </p:par>
                        <p:par>
                          <p:cTn id="7" fill="hold">
                            <p:stCondLst>
                              <p:cond delay="5000"/>
                            </p:stCondLst>
                            <p:childTnLst>
                              <p:par>
                                <p:cTn id="8" presetID="9"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4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426" y="2137483"/>
            <a:ext cx="6400800" cy="1362075"/>
          </a:xfrm>
        </p:spPr>
        <p:txBody>
          <a:bodyPr/>
          <a:lstStyle/>
          <a:p>
            <a:r>
              <a:rPr lang="en-US" b="1" dirty="0" smtClean="0"/>
              <a:t>Expect Technical Difficulties</a:t>
            </a:r>
            <a:endParaRPr lang="en-US" b="1" dirty="0"/>
          </a:p>
        </p:txBody>
      </p:sp>
      <p:sp>
        <p:nvSpPr>
          <p:cNvPr id="3" name="Text Placeholder 2"/>
          <p:cNvSpPr>
            <a:spLocks noGrp="1"/>
          </p:cNvSpPr>
          <p:nvPr>
            <p:ph type="body" idx="1"/>
          </p:nvPr>
        </p:nvSpPr>
        <p:spPr>
          <a:xfrm>
            <a:off x="1289984" y="4186729"/>
            <a:ext cx="5746629" cy="1944546"/>
          </a:xfrm>
        </p:spPr>
        <p:txBody>
          <a:bodyPr>
            <a:normAutofit/>
          </a:bodyPr>
          <a:lstStyle/>
          <a:p>
            <a:r>
              <a:rPr lang="en-US" sz="2800" i="1" dirty="0" smtClean="0"/>
              <a:t>“If something can go wrong, </a:t>
            </a:r>
          </a:p>
          <a:p>
            <a:r>
              <a:rPr lang="en-US" sz="2800" i="1" dirty="0" smtClean="0"/>
              <a:t>create a work around.”</a:t>
            </a:r>
          </a:p>
          <a:p>
            <a:r>
              <a:rPr lang="en-US" sz="2800" dirty="0" smtClean="0"/>
              <a:t>--Debbie Oesch-Minor</a:t>
            </a:r>
            <a:endParaRPr lang="en-US" sz="2800" dirty="0"/>
          </a:p>
        </p:txBody>
      </p:sp>
    </p:spTree>
    <p:extLst>
      <p:ext uri="{BB962C8B-B14F-4D97-AF65-F5344CB8AC3E}">
        <p14:creationId xmlns:p14="http://schemas.microsoft.com/office/powerpoint/2010/main" val="12621704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849" y="343895"/>
            <a:ext cx="4041952" cy="2209800"/>
          </a:xfrm>
        </p:spPr>
        <p:txBody>
          <a:bodyPr/>
          <a:lstStyle/>
          <a:p>
            <a:r>
              <a:rPr lang="en-US" b="1" dirty="0" smtClean="0">
                <a:solidFill>
                  <a:schemeClr val="bg2">
                    <a:lumMod val="25000"/>
                  </a:schemeClr>
                </a:solidFill>
              </a:rPr>
              <a:t>Technology</a:t>
            </a:r>
            <a:br>
              <a:rPr lang="en-US" b="1" dirty="0" smtClean="0">
                <a:solidFill>
                  <a:schemeClr val="bg2">
                    <a:lumMod val="25000"/>
                  </a:schemeClr>
                </a:solidFill>
              </a:rPr>
            </a:br>
            <a:r>
              <a:rPr lang="en-US" b="1" dirty="0" smtClean="0">
                <a:solidFill>
                  <a:schemeClr val="bg2">
                    <a:lumMod val="25000"/>
                  </a:schemeClr>
                </a:solidFill>
              </a:rPr>
              <a:t>Is Not Reliable</a:t>
            </a:r>
            <a:r>
              <a:rPr lang="en-US" dirty="0" smtClean="0"/>
              <a:t/>
            </a:r>
            <a:br>
              <a:rPr lang="en-US" dirty="0" smtClean="0"/>
            </a:br>
            <a:endParaRPr lang="en-US" dirty="0"/>
          </a:p>
        </p:txBody>
      </p:sp>
      <p:sp>
        <p:nvSpPr>
          <p:cNvPr id="17" name="Text Placeholder 16"/>
          <p:cNvSpPr>
            <a:spLocks noGrp="1"/>
          </p:cNvSpPr>
          <p:nvPr>
            <p:ph type="body" sz="half" idx="2"/>
          </p:nvPr>
        </p:nvSpPr>
        <p:spPr>
          <a:xfrm>
            <a:off x="4849092" y="1965640"/>
            <a:ext cx="4127468" cy="4892359"/>
          </a:xfrm>
        </p:spPr>
        <p:txBody>
          <a:bodyPr>
            <a:normAutofit/>
          </a:bodyPr>
          <a:lstStyle/>
          <a:p>
            <a:r>
              <a:rPr lang="en-US" sz="2400" b="1" u="sng" dirty="0" smtClean="0"/>
              <a:t>Open Files </a:t>
            </a:r>
            <a:r>
              <a:rPr lang="en-US" sz="2400" b="1" dirty="0" smtClean="0"/>
              <a:t>on the Computer You’ll Use in the Room You’ll Be Talking In</a:t>
            </a:r>
            <a:endParaRPr lang="en-US" sz="2400" b="1" dirty="0"/>
          </a:p>
          <a:p>
            <a:pPr lvl="1"/>
            <a:r>
              <a:rPr lang="en-US" b="1" dirty="0" smtClean="0">
                <a:solidFill>
                  <a:schemeClr val="accent1">
                    <a:lumMod val="75000"/>
                  </a:schemeClr>
                </a:solidFill>
              </a:rPr>
              <a:t>If You have something on a Memory Stick, keep it in a cloud too</a:t>
            </a:r>
            <a:endParaRPr lang="en-US" b="1" dirty="0" smtClean="0">
              <a:solidFill>
                <a:schemeClr val="accent1">
                  <a:lumMod val="75000"/>
                </a:schemeClr>
              </a:solidFill>
            </a:endParaRPr>
          </a:p>
          <a:p>
            <a:pPr lvl="1"/>
            <a:r>
              <a:rPr lang="en-US" b="1" dirty="0" smtClean="0">
                <a:solidFill>
                  <a:schemeClr val="accent1">
                    <a:lumMod val="75000"/>
                  </a:schemeClr>
                </a:solidFill>
              </a:rPr>
              <a:t>If you have something in c cloud, try to put it on a memory stick too (in case the internet is down)</a:t>
            </a:r>
            <a:endParaRPr lang="en-US" sz="1100" b="1" dirty="0" smtClean="0"/>
          </a:p>
          <a:p>
            <a:r>
              <a:rPr lang="en-US" sz="2400" b="1" u="sng" dirty="0" smtClean="0"/>
              <a:t>Test the Projection System</a:t>
            </a:r>
          </a:p>
          <a:p>
            <a:endParaRPr lang="en-US" sz="2400" b="1" dirty="0"/>
          </a:p>
          <a:p>
            <a:r>
              <a:rPr lang="en-US" sz="2400" b="1" u="sng" dirty="0" smtClean="0"/>
              <a:t>Test Sound </a:t>
            </a:r>
            <a:r>
              <a:rPr lang="en-US" sz="1500" b="1" dirty="0" smtClean="0">
                <a:solidFill>
                  <a:schemeClr val="accent1"/>
                </a:solidFill>
              </a:rPr>
              <a:t>(as needed)</a:t>
            </a:r>
          </a:p>
          <a:p>
            <a:endParaRPr lang="en-US" sz="2400" dirty="0"/>
          </a:p>
          <a:p>
            <a:r>
              <a:rPr lang="en-US" sz="2400" b="1" u="sng" dirty="0" smtClean="0"/>
              <a:t>Make a Trial Run </a:t>
            </a:r>
            <a:r>
              <a:rPr lang="en-US" sz="2400" b="1" dirty="0" smtClean="0"/>
              <a:t>Through ALL of Your Visual</a:t>
            </a:r>
            <a:r>
              <a:rPr lang="en-US" b="1" dirty="0">
                <a:solidFill>
                  <a:schemeClr val="bg2">
                    <a:lumMod val="25000"/>
                  </a:schemeClr>
                </a:solidFill>
              </a:rPr>
              <a:t>	</a:t>
            </a:r>
            <a:endParaRPr lang="en-US" b="1" dirty="0" smtClean="0">
              <a:solidFill>
                <a:schemeClr val="bg2">
                  <a:lumMod val="25000"/>
                </a:schemeClr>
              </a:solidFill>
            </a:endParaRPr>
          </a:p>
        </p:txBody>
      </p:sp>
      <p:pic>
        <p:nvPicPr>
          <p:cNvPr id="13" name="Picture 12" descr="skd188256sd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202" y="2781346"/>
            <a:ext cx="3666744" cy="3142488"/>
          </a:xfrm>
          <a:prstGeom prst="rect">
            <a:avLst/>
          </a:prstGeom>
        </p:spPr>
      </p:pic>
      <p:pic>
        <p:nvPicPr>
          <p:cNvPr id="15" name="Picture 14" descr="AA039258.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71269">
            <a:off x="2524979" y="527285"/>
            <a:ext cx="1420148" cy="1858375"/>
          </a:xfrm>
          <a:prstGeom prst="rect">
            <a:avLst/>
          </a:prstGeom>
        </p:spPr>
      </p:pic>
    </p:spTree>
    <p:extLst>
      <p:ext uri="{BB962C8B-B14F-4D97-AF65-F5344CB8AC3E}">
        <p14:creationId xmlns:p14="http://schemas.microsoft.com/office/powerpoint/2010/main" val="36203118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1425" y="1651000"/>
            <a:ext cx="3635375" cy="3636817"/>
          </a:xfrm>
        </p:spPr>
        <p:txBody>
          <a:bodyPr/>
          <a:lstStyle/>
          <a:p>
            <a:r>
              <a:rPr lang="en-US" b="1" dirty="0" smtClean="0"/>
              <a:t>Step Back:</a:t>
            </a:r>
            <a:r>
              <a:rPr lang="en-US" dirty="0" smtClean="0"/>
              <a:t/>
            </a:r>
            <a:br>
              <a:rPr lang="en-US" dirty="0" smtClean="0"/>
            </a:br>
            <a:r>
              <a:rPr lang="en-US" dirty="0" smtClean="0"/>
              <a:t/>
            </a:r>
            <a:br>
              <a:rPr lang="en-US" dirty="0" smtClean="0"/>
            </a:br>
            <a:r>
              <a:rPr lang="en-US" dirty="0" smtClean="0"/>
              <a:t>Look at your </a:t>
            </a:r>
            <a:r>
              <a:rPr lang="en-US" dirty="0"/>
              <a:t>v</a:t>
            </a:r>
            <a:r>
              <a:rPr lang="en-US" dirty="0" smtClean="0"/>
              <a:t>isual </a:t>
            </a:r>
            <a:r>
              <a:rPr lang="en-US" dirty="0"/>
              <a:t>f</a:t>
            </a:r>
            <a:r>
              <a:rPr lang="en-US" dirty="0" smtClean="0"/>
              <a:t>rom </a:t>
            </a:r>
            <a:r>
              <a:rPr lang="en-US" dirty="0"/>
              <a:t>s</a:t>
            </a:r>
            <a:r>
              <a:rPr lang="en-US" dirty="0" smtClean="0"/>
              <a:t>everal </a:t>
            </a:r>
            <a:r>
              <a:rPr lang="en-US" dirty="0"/>
              <a:t>s</a:t>
            </a:r>
            <a:r>
              <a:rPr lang="en-US" dirty="0" smtClean="0"/>
              <a:t>pots in the room</a:t>
            </a:r>
            <a:endParaRPr lang="en-US" dirty="0"/>
          </a:p>
        </p:txBody>
      </p:sp>
      <p:sp>
        <p:nvSpPr>
          <p:cNvPr id="7" name="Text Placeholder 6"/>
          <p:cNvSpPr>
            <a:spLocks noGrp="1"/>
          </p:cNvSpPr>
          <p:nvPr>
            <p:ph type="body" sz="half" idx="2"/>
          </p:nvPr>
        </p:nvSpPr>
        <p:spPr>
          <a:xfrm>
            <a:off x="5051425" y="2649070"/>
            <a:ext cx="184666" cy="400110"/>
          </a:xfrm>
          <a:prstGeom prst="rect">
            <a:avLst/>
          </a:prstGeom>
        </p:spPr>
        <p:txBody>
          <a:bodyPr wrap="none">
            <a:spAutoFit/>
          </a:bodyPr>
          <a:lstStyle/>
          <a:p>
            <a:r>
              <a:rPr lang="en-US" dirty="0" smtClean="0"/>
              <a:t> </a:t>
            </a:r>
            <a:endParaRPr lang="en-US" dirty="0"/>
          </a:p>
        </p:txBody>
      </p:sp>
      <p:pic>
        <p:nvPicPr>
          <p:cNvPr id="11" name="Picture 10" descr="5634743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70711" y="1353441"/>
            <a:ext cx="1853833" cy="4953229"/>
          </a:xfrm>
          <a:prstGeom prst="rect">
            <a:avLst/>
          </a:prstGeom>
        </p:spPr>
      </p:pic>
    </p:spTree>
    <p:extLst>
      <p:ext uri="{BB962C8B-B14F-4D97-AF65-F5344CB8AC3E}">
        <p14:creationId xmlns:p14="http://schemas.microsoft.com/office/powerpoint/2010/main" val="3921507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a:t>
            </a:r>
            <a:br>
              <a:rPr lang="en-US" dirty="0" smtClean="0"/>
            </a:br>
            <a:r>
              <a:rPr lang="en-US" dirty="0" smtClean="0"/>
              <a:t>Finish Strong</a:t>
            </a:r>
            <a:endParaRPr lang="en-US" dirty="0"/>
          </a:p>
        </p:txBody>
      </p:sp>
      <p:sp>
        <p:nvSpPr>
          <p:cNvPr id="3" name="Text Placeholder 2"/>
          <p:cNvSpPr>
            <a:spLocks noGrp="1"/>
          </p:cNvSpPr>
          <p:nvPr>
            <p:ph type="body" idx="1"/>
          </p:nvPr>
        </p:nvSpPr>
        <p:spPr>
          <a:xfrm>
            <a:off x="823861" y="4359788"/>
            <a:ext cx="6034139" cy="1500187"/>
          </a:xfrm>
        </p:spPr>
        <p:txBody>
          <a:bodyPr>
            <a:normAutofit/>
          </a:bodyPr>
          <a:lstStyle/>
          <a:p>
            <a:r>
              <a:rPr lang="en-US" dirty="0" smtClean="0"/>
              <a:t>Edgar Degas</a:t>
            </a:r>
            <a:r>
              <a:rPr lang="en-US" dirty="0"/>
              <a:t>, one of the French  </a:t>
            </a:r>
            <a:endParaRPr lang="en-US" dirty="0" smtClean="0"/>
          </a:p>
          <a:p>
            <a:r>
              <a:rPr lang="en-US" dirty="0" smtClean="0"/>
              <a:t>founders </a:t>
            </a:r>
            <a:r>
              <a:rPr lang="en-US" dirty="0"/>
              <a:t>of </a:t>
            </a:r>
            <a:r>
              <a:rPr lang="en-US" dirty="0" smtClean="0"/>
              <a:t>Impressionism, known for his dance paintings:</a:t>
            </a:r>
          </a:p>
          <a:p>
            <a:r>
              <a:rPr lang="en-US" sz="2400" b="1" dirty="0" smtClean="0"/>
              <a:t>“Art is not what you see, but what you make the others see.”</a:t>
            </a:r>
            <a:endParaRPr lang="en-US" sz="2400" b="1" dirty="0"/>
          </a:p>
        </p:txBody>
      </p:sp>
      <p:pic>
        <p:nvPicPr>
          <p:cNvPr id="4" name="Picture 3"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198" y="2163516"/>
            <a:ext cx="1757627" cy="2376895"/>
          </a:xfrm>
          <a:prstGeom prst="rect">
            <a:avLst/>
          </a:prstGeom>
        </p:spPr>
      </p:pic>
    </p:spTree>
    <p:extLst>
      <p:ext uri="{BB962C8B-B14F-4D97-AF65-F5344CB8AC3E}">
        <p14:creationId xmlns:p14="http://schemas.microsoft.com/office/powerpoint/2010/main" val="28778078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672"/>
            <a:ext cx="8229600" cy="1143000"/>
          </a:xfrm>
        </p:spPr>
        <p:txBody>
          <a:bodyPr/>
          <a:lstStyle/>
          <a:p>
            <a:r>
              <a:rPr lang="en-US" b="1" dirty="0" smtClean="0"/>
              <a:t>Designing Persuasive Visuals:</a:t>
            </a:r>
            <a:br>
              <a:rPr lang="en-US" b="1" dirty="0" smtClean="0"/>
            </a:br>
            <a:r>
              <a:rPr lang="en-US" b="1" dirty="0" smtClean="0"/>
              <a:t>Context and Purpose</a:t>
            </a:r>
            <a:endParaRPr lang="en-US" b="1" dirty="0"/>
          </a:p>
        </p:txBody>
      </p:sp>
      <p:sp>
        <p:nvSpPr>
          <p:cNvPr id="3" name="Content Placeholder 2"/>
          <p:cNvSpPr>
            <a:spLocks noGrp="1"/>
          </p:cNvSpPr>
          <p:nvPr>
            <p:ph idx="1"/>
          </p:nvPr>
        </p:nvSpPr>
        <p:spPr>
          <a:xfrm>
            <a:off x="739775" y="2452703"/>
            <a:ext cx="7662864" cy="3739936"/>
          </a:xfrm>
        </p:spPr>
        <p:txBody>
          <a:bodyPr>
            <a:normAutofit fontScale="92500" lnSpcReduction="10000"/>
          </a:bodyPr>
          <a:lstStyle/>
          <a:p>
            <a:r>
              <a:rPr lang="en-US" sz="3500" b="1" dirty="0" smtClean="0"/>
              <a:t>Purpose</a:t>
            </a:r>
          </a:p>
          <a:p>
            <a:pPr lvl="1"/>
            <a:r>
              <a:rPr lang="en-US" dirty="0" smtClean="0"/>
              <a:t>Visual Companion for Oral Presentation in W231?</a:t>
            </a:r>
          </a:p>
          <a:p>
            <a:pPr lvl="1"/>
            <a:r>
              <a:rPr lang="en-US" dirty="0" smtClean="0"/>
              <a:t>Visual Companion Piece for the Client to Share with Others?</a:t>
            </a:r>
          </a:p>
          <a:p>
            <a:pPr lvl="1"/>
            <a:r>
              <a:rPr lang="en-US" dirty="0" smtClean="0"/>
              <a:t>Read-Only Piece for Client or Other Audience? </a:t>
            </a:r>
          </a:p>
          <a:p>
            <a:pPr lvl="1"/>
            <a:r>
              <a:rPr lang="en-US" dirty="0" smtClean="0"/>
              <a:t>Other Purpose?</a:t>
            </a:r>
          </a:p>
          <a:p>
            <a:r>
              <a:rPr lang="en-US" sz="3500" b="1" dirty="0" smtClean="0"/>
              <a:t>Audience</a:t>
            </a:r>
          </a:p>
          <a:p>
            <a:pPr lvl="1"/>
            <a:r>
              <a:rPr lang="en-US" dirty="0" smtClean="0"/>
              <a:t>Target Audience?	Secondary Audience(s)? 	Gate Keeper?</a:t>
            </a:r>
          </a:p>
          <a:p>
            <a:r>
              <a:rPr lang="en-US" sz="3500" b="1" dirty="0" smtClean="0"/>
              <a:t>Desired Outcome</a:t>
            </a:r>
            <a:endParaRPr lang="en-US" sz="3500" b="1" dirty="0"/>
          </a:p>
        </p:txBody>
      </p:sp>
    </p:spTree>
    <p:extLst>
      <p:ext uri="{BB962C8B-B14F-4D97-AF65-F5344CB8AC3E}">
        <p14:creationId xmlns:p14="http://schemas.microsoft.com/office/powerpoint/2010/main" val="27192403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710"/>
            <a:ext cx="8229600" cy="1143000"/>
          </a:xfrm>
        </p:spPr>
        <p:txBody>
          <a:bodyPr/>
          <a:lstStyle/>
          <a:p>
            <a:r>
              <a:rPr lang="en-US" b="1" dirty="0" smtClean="0"/>
              <a:t>Keys to a Successful Presentation: Closing</a:t>
            </a:r>
            <a:endParaRPr lang="en-US" b="1" dirty="0"/>
          </a:p>
        </p:txBody>
      </p:sp>
      <p:sp>
        <p:nvSpPr>
          <p:cNvPr id="3" name="Content Placeholder 2"/>
          <p:cNvSpPr>
            <a:spLocks noGrp="1"/>
          </p:cNvSpPr>
          <p:nvPr>
            <p:ph idx="1"/>
          </p:nvPr>
        </p:nvSpPr>
        <p:spPr>
          <a:xfrm>
            <a:off x="944097" y="1973526"/>
            <a:ext cx="6848258" cy="4884474"/>
          </a:xfrm>
        </p:spPr>
        <p:txBody>
          <a:bodyPr>
            <a:normAutofit fontScale="32500" lnSpcReduction="20000"/>
          </a:bodyPr>
          <a:lstStyle/>
          <a:p>
            <a:pPr marL="0" indent="0">
              <a:buNone/>
            </a:pPr>
            <a:endParaRPr lang="en-US" sz="6000" b="1" dirty="0" smtClean="0"/>
          </a:p>
          <a:p>
            <a:r>
              <a:rPr lang="en-US" sz="6000" b="1" dirty="0" smtClean="0"/>
              <a:t>Have a Slide to Encourage </a:t>
            </a:r>
            <a:r>
              <a:rPr lang="en-US" sz="6000" b="1" dirty="0"/>
              <a:t>Q</a:t>
            </a:r>
            <a:r>
              <a:rPr lang="en-US" sz="6000" b="1" dirty="0" smtClean="0"/>
              <a:t>uestions</a:t>
            </a:r>
          </a:p>
          <a:p>
            <a:pPr lvl="1"/>
            <a:r>
              <a:rPr lang="en-US" sz="5800" dirty="0" smtClean="0"/>
              <a:t>Provide a sample question                                                                                                              just in case the audience can’t think of one</a:t>
            </a:r>
          </a:p>
          <a:p>
            <a:r>
              <a:rPr lang="en-US" sz="6000" b="1" dirty="0" smtClean="0"/>
              <a:t>Be Patient: Allow Time for the Audience to Come Up with Questions</a:t>
            </a:r>
          </a:p>
          <a:p>
            <a:r>
              <a:rPr lang="en-US" sz="6000" b="1" dirty="0" smtClean="0"/>
              <a:t>Be Willing to Admit You Don’t Know an Answer</a:t>
            </a:r>
          </a:p>
          <a:p>
            <a:r>
              <a:rPr lang="en-US" sz="6000" b="1" dirty="0" smtClean="0"/>
              <a:t>Have a “The End” Slide After the Q&amp;A</a:t>
            </a:r>
          </a:p>
          <a:p>
            <a:r>
              <a:rPr lang="en-US" sz="6000" b="1" dirty="0" smtClean="0"/>
              <a:t>Have an Exit Plan</a:t>
            </a:r>
          </a:p>
          <a:p>
            <a:pPr lvl="1"/>
            <a:r>
              <a:rPr lang="en-US" sz="5800" dirty="0" smtClean="0"/>
              <a:t>Who closes the visual and gets the memory stick?</a:t>
            </a:r>
          </a:p>
          <a:p>
            <a:pPr lvl="1"/>
            <a:r>
              <a:rPr lang="en-US" sz="5800" dirty="0" smtClean="0"/>
              <a:t>Who tidies up if there is a mess?</a:t>
            </a:r>
          </a:p>
          <a:p>
            <a:pPr lvl="1"/>
            <a:r>
              <a:rPr lang="en-US" sz="5800" dirty="0" smtClean="0"/>
              <a:t>Who thanks the client for coming?</a:t>
            </a:r>
          </a:p>
          <a:p>
            <a:endParaRPr lang="en-US" sz="6000" b="1" dirty="0" smtClean="0"/>
          </a:p>
        </p:txBody>
      </p:sp>
    </p:spTree>
    <p:extLst>
      <p:ext uri="{BB962C8B-B14F-4D97-AF65-F5344CB8AC3E}">
        <p14:creationId xmlns:p14="http://schemas.microsoft.com/office/powerpoint/2010/main" val="12030353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7136" y="961021"/>
            <a:ext cx="6470743" cy="3323987"/>
          </a:xfrm>
          <a:prstGeom prst="rect">
            <a:avLst/>
          </a:prstGeom>
          <a:noFill/>
        </p:spPr>
        <p:txBody>
          <a:bodyPr wrap="square" rtlCol="0">
            <a:spAutoFit/>
          </a:bodyPr>
          <a:lstStyle/>
          <a:p>
            <a:pPr algn="r"/>
            <a:r>
              <a:rPr lang="en-US" dirty="0" smtClean="0">
                <a:solidFill>
                  <a:schemeClr val="bg1"/>
                </a:solidFill>
              </a:rPr>
              <a:t>Edith Wharton, </a:t>
            </a:r>
          </a:p>
          <a:p>
            <a:pPr algn="r"/>
            <a:r>
              <a:rPr lang="en-US" dirty="0" smtClean="0">
                <a:solidFill>
                  <a:schemeClr val="bg1"/>
                </a:solidFill>
              </a:rPr>
              <a:t>American Pulitzer Prize winning novelist, </a:t>
            </a:r>
          </a:p>
          <a:p>
            <a:pPr algn="r"/>
            <a:r>
              <a:rPr lang="en-US" dirty="0" smtClean="0">
                <a:solidFill>
                  <a:schemeClr val="bg1"/>
                </a:solidFill>
              </a:rPr>
              <a:t>short story writer and designer:</a:t>
            </a:r>
          </a:p>
          <a:p>
            <a:pPr algn="r"/>
            <a:r>
              <a:rPr lang="en-US" sz="3200" b="1" dirty="0" smtClean="0">
                <a:solidFill>
                  <a:schemeClr val="bg1"/>
                </a:solidFill>
              </a:rPr>
              <a:t>“True originality consists not in new manner but in new vision.” </a:t>
            </a:r>
          </a:p>
          <a:p>
            <a:pPr algn="r"/>
            <a:endParaRPr lang="en-US" b="1" dirty="0" smtClean="0">
              <a:solidFill>
                <a:schemeClr val="bg1"/>
              </a:solidFill>
            </a:endParaRPr>
          </a:p>
          <a:p>
            <a:pPr algn="r"/>
            <a:r>
              <a:rPr lang="en-US" sz="2800" b="1" i="1" dirty="0" smtClean="0">
                <a:solidFill>
                  <a:schemeClr val="accent1">
                    <a:lumMod val="60000"/>
                    <a:lumOff val="40000"/>
                  </a:schemeClr>
                </a:solidFill>
              </a:rPr>
              <a:t>Look for inspiration everywhere and put your own spin on it</a:t>
            </a:r>
            <a:r>
              <a:rPr lang="en-US" b="1" dirty="0" smtClean="0">
                <a:solidFill>
                  <a:schemeClr val="accent1">
                    <a:lumMod val="60000"/>
                    <a:lumOff val="40000"/>
                  </a:schemeClr>
                </a:solidFill>
              </a:rPr>
              <a:t>.</a:t>
            </a:r>
          </a:p>
          <a:p>
            <a:pPr algn="r"/>
            <a:r>
              <a:rPr lang="en-US" b="1" dirty="0" smtClean="0">
                <a:solidFill>
                  <a:schemeClr val="bg1"/>
                </a:solidFill>
              </a:rPr>
              <a:t>--Susan Newberry (22 Nov. 2015)</a:t>
            </a:r>
            <a:endParaRPr lang="en-US" b="1" dirty="0">
              <a:solidFill>
                <a:schemeClr val="bg1"/>
              </a:solidFill>
            </a:endParaRPr>
          </a:p>
        </p:txBody>
      </p:sp>
      <p:pic>
        <p:nvPicPr>
          <p:cNvPr id="3" name="Picture 2"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664" y="3700233"/>
            <a:ext cx="2552700" cy="3175000"/>
          </a:xfrm>
          <a:prstGeom prst="rect">
            <a:avLst/>
          </a:prstGeom>
        </p:spPr>
      </p:pic>
    </p:spTree>
    <p:extLst>
      <p:ext uri="{BB962C8B-B14F-4D97-AF65-F5344CB8AC3E}">
        <p14:creationId xmlns:p14="http://schemas.microsoft.com/office/powerpoint/2010/main" val="27152379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8026" y="1338565"/>
            <a:ext cx="6470743" cy="1477328"/>
          </a:xfrm>
          <a:prstGeom prst="rect">
            <a:avLst/>
          </a:prstGeom>
          <a:noFill/>
        </p:spPr>
        <p:txBody>
          <a:bodyPr wrap="square" rtlCol="0">
            <a:spAutoFit/>
          </a:bodyPr>
          <a:lstStyle/>
          <a:p>
            <a:pPr algn="r"/>
            <a:endParaRPr lang="en-US" b="1" dirty="0" smtClean="0">
              <a:solidFill>
                <a:schemeClr val="bg1"/>
              </a:solidFill>
            </a:endParaRPr>
          </a:p>
          <a:p>
            <a:pPr algn="r"/>
            <a:r>
              <a:rPr lang="en-US" sz="3600" b="1" i="1" dirty="0" smtClean="0">
                <a:solidFill>
                  <a:schemeClr val="accent1">
                    <a:lumMod val="60000"/>
                    <a:lumOff val="40000"/>
                  </a:schemeClr>
                </a:solidFill>
              </a:rPr>
              <a:t>Questions about your  project proposal presentation?</a:t>
            </a:r>
            <a:endParaRPr lang="en-US" sz="3600" b="1" dirty="0" smtClean="0">
              <a:solidFill>
                <a:schemeClr val="accent1">
                  <a:lumMod val="60000"/>
                  <a:lumOff val="40000"/>
                </a:schemeClr>
              </a:solidFill>
            </a:endParaRPr>
          </a:p>
        </p:txBody>
      </p:sp>
      <p:sp>
        <p:nvSpPr>
          <p:cNvPr id="4" name="Rectangle 3"/>
          <p:cNvSpPr/>
          <p:nvPr/>
        </p:nvSpPr>
        <p:spPr>
          <a:xfrm>
            <a:off x="6060935" y="4537884"/>
            <a:ext cx="194803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1678026" y="2967335"/>
            <a:ext cx="2174919"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3756510" y="3755061"/>
            <a:ext cx="230442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When?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23613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2" presetClass="entr" presetSubtype="4"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3991" y="599901"/>
            <a:ext cx="6470743" cy="923330"/>
          </a:xfrm>
          <a:prstGeom prst="rect">
            <a:avLst/>
          </a:prstGeom>
          <a:noFill/>
        </p:spPr>
        <p:txBody>
          <a:bodyPr wrap="square" rtlCol="0">
            <a:spAutoFit/>
          </a:bodyPr>
          <a:lstStyle/>
          <a:p>
            <a:pPr algn="r"/>
            <a:endParaRPr lang="en-US" b="1" dirty="0" smtClean="0">
              <a:solidFill>
                <a:schemeClr val="bg1"/>
              </a:solidFill>
            </a:endParaRPr>
          </a:p>
          <a:p>
            <a:pPr algn="r"/>
            <a:r>
              <a:rPr lang="en-US" sz="3600" b="1" i="1" dirty="0" smtClean="0">
                <a:solidFill>
                  <a:schemeClr val="accent1">
                    <a:lumMod val="60000"/>
                    <a:lumOff val="40000"/>
                  </a:schemeClr>
                </a:solidFill>
              </a:rPr>
              <a:t>Reference Page</a:t>
            </a:r>
            <a:endParaRPr lang="en-US" sz="3600" b="1" dirty="0" smtClean="0">
              <a:solidFill>
                <a:schemeClr val="accent1">
                  <a:lumMod val="60000"/>
                  <a:lumOff val="40000"/>
                </a:schemeClr>
              </a:solidFill>
            </a:endParaRPr>
          </a:p>
        </p:txBody>
      </p:sp>
      <p:sp>
        <p:nvSpPr>
          <p:cNvPr id="3" name="TextBox 2"/>
          <p:cNvSpPr txBox="1"/>
          <p:nvPr/>
        </p:nvSpPr>
        <p:spPr>
          <a:xfrm>
            <a:off x="1201464" y="2007847"/>
            <a:ext cx="5561063" cy="3693319"/>
          </a:xfrm>
          <a:prstGeom prst="rect">
            <a:avLst/>
          </a:prstGeom>
          <a:noFill/>
        </p:spPr>
        <p:txBody>
          <a:bodyPr wrap="square" rtlCol="0">
            <a:spAutoFit/>
          </a:bodyPr>
          <a:lstStyle/>
          <a:p>
            <a:r>
              <a:rPr lang="en-US" dirty="0" smtClean="0">
                <a:solidFill>
                  <a:srgbClr val="F2F2F2"/>
                </a:solidFill>
              </a:rPr>
              <a:t>CONTENT AND QUOTES:</a:t>
            </a:r>
          </a:p>
          <a:p>
            <a:endParaRPr lang="en-US" dirty="0" smtClean="0">
              <a:solidFill>
                <a:srgbClr val="F2F2F2"/>
              </a:solidFill>
            </a:endParaRPr>
          </a:p>
          <a:p>
            <a:r>
              <a:rPr lang="en-US" dirty="0" smtClean="0">
                <a:solidFill>
                  <a:srgbClr val="F2F2F2"/>
                </a:solidFill>
              </a:rPr>
              <a:t>Hass, Hannah. Creating effective visual aids for the     </a:t>
            </a:r>
          </a:p>
          <a:p>
            <a:r>
              <a:rPr lang="en-US" dirty="0">
                <a:solidFill>
                  <a:srgbClr val="F2F2F2"/>
                </a:solidFill>
              </a:rPr>
              <a:t> </a:t>
            </a:r>
            <a:r>
              <a:rPr lang="en-US" dirty="0" smtClean="0">
                <a:solidFill>
                  <a:srgbClr val="F2F2F2"/>
                </a:solidFill>
              </a:rPr>
              <a:t>        W231 oral presentation. </a:t>
            </a:r>
            <a:r>
              <a:rPr lang="en-US" dirty="0">
                <a:solidFill>
                  <a:srgbClr val="F2F2F2"/>
                </a:solidFill>
              </a:rPr>
              <a:t>PowerPoint</a:t>
            </a:r>
            <a:r>
              <a:rPr lang="en-US" dirty="0" smtClean="0">
                <a:solidFill>
                  <a:srgbClr val="F2F2F2"/>
                </a:solidFill>
              </a:rPr>
              <a:t>. IUPUI </a:t>
            </a:r>
          </a:p>
          <a:p>
            <a:r>
              <a:rPr lang="en-US" dirty="0">
                <a:solidFill>
                  <a:srgbClr val="F2F2F2"/>
                </a:solidFill>
              </a:rPr>
              <a:t> </a:t>
            </a:r>
            <a:r>
              <a:rPr lang="en-US" dirty="0" smtClean="0">
                <a:solidFill>
                  <a:srgbClr val="F2F2F2"/>
                </a:solidFill>
              </a:rPr>
              <a:t>        Canvas </a:t>
            </a:r>
            <a:r>
              <a:rPr lang="en-US" dirty="0">
                <a:solidFill>
                  <a:srgbClr val="F2F2F2"/>
                </a:solidFill>
              </a:rPr>
              <a:t>file:///Users/djoeschm/Downloads</a:t>
            </a:r>
            <a:r>
              <a:rPr lang="en-US" dirty="0" smtClean="0">
                <a:solidFill>
                  <a:srgbClr val="F2F2F2"/>
                </a:solidFill>
              </a:rPr>
              <a:t>/</a:t>
            </a:r>
          </a:p>
          <a:p>
            <a:r>
              <a:rPr lang="en-US" dirty="0">
                <a:solidFill>
                  <a:srgbClr val="F2F2F2"/>
                </a:solidFill>
              </a:rPr>
              <a:t> </a:t>
            </a:r>
            <a:r>
              <a:rPr lang="en-US" dirty="0" smtClean="0">
                <a:solidFill>
                  <a:srgbClr val="F2F2F2"/>
                </a:solidFill>
              </a:rPr>
              <a:t>        Hanna's</a:t>
            </a:r>
            <a:r>
              <a:rPr lang="en-US" dirty="0">
                <a:solidFill>
                  <a:srgbClr val="F2F2F2"/>
                </a:solidFill>
              </a:rPr>
              <a:t>%20PPP%20on%20PP%20(2).</a:t>
            </a:r>
            <a:r>
              <a:rPr lang="en-US" dirty="0" err="1" smtClean="0">
                <a:solidFill>
                  <a:srgbClr val="F2F2F2"/>
                </a:solidFill>
              </a:rPr>
              <a:t>pdf</a:t>
            </a:r>
            <a:endParaRPr lang="en-US" dirty="0" smtClean="0">
              <a:solidFill>
                <a:srgbClr val="F2F2F2"/>
              </a:solidFill>
            </a:endParaRPr>
          </a:p>
          <a:p>
            <a:endParaRPr lang="en-US" dirty="0">
              <a:solidFill>
                <a:srgbClr val="F2F2F2"/>
              </a:solidFill>
            </a:endParaRPr>
          </a:p>
          <a:p>
            <a:r>
              <a:rPr lang="en-US" dirty="0" smtClean="0">
                <a:solidFill>
                  <a:srgbClr val="F2F2F2"/>
                </a:solidFill>
              </a:rPr>
              <a:t>Newberry, Susan. (22 Nov 2015) My ten favorite design </a:t>
            </a:r>
          </a:p>
          <a:p>
            <a:r>
              <a:rPr lang="en-US" dirty="0">
                <a:solidFill>
                  <a:srgbClr val="F2F2F2"/>
                </a:solidFill>
              </a:rPr>
              <a:t> </a:t>
            </a:r>
            <a:r>
              <a:rPr lang="en-US" dirty="0" smtClean="0">
                <a:solidFill>
                  <a:srgbClr val="F2F2F2"/>
                </a:solidFill>
              </a:rPr>
              <a:t>        quotes. </a:t>
            </a:r>
            <a:r>
              <a:rPr lang="en-US" i="1" dirty="0" smtClean="0">
                <a:solidFill>
                  <a:srgbClr val="F2F2F2"/>
                </a:solidFill>
              </a:rPr>
              <a:t>The BLOG. Huffington Post</a:t>
            </a:r>
            <a:r>
              <a:rPr lang="en-US" dirty="0">
                <a:solidFill>
                  <a:srgbClr val="F2F2F2"/>
                </a:solidFill>
              </a:rPr>
              <a:t>. https:/</a:t>
            </a:r>
            <a:r>
              <a:rPr lang="en-US" dirty="0" smtClean="0">
                <a:solidFill>
                  <a:srgbClr val="F2F2F2"/>
                </a:solidFill>
              </a:rPr>
              <a:t>/</a:t>
            </a:r>
          </a:p>
          <a:p>
            <a:r>
              <a:rPr lang="en-US" dirty="0">
                <a:solidFill>
                  <a:srgbClr val="F2F2F2"/>
                </a:solidFill>
              </a:rPr>
              <a:t> </a:t>
            </a:r>
            <a:r>
              <a:rPr lang="en-US" dirty="0" smtClean="0">
                <a:solidFill>
                  <a:srgbClr val="F2F2F2"/>
                </a:solidFill>
              </a:rPr>
              <a:t>        www.huffingtonpost.com</a:t>
            </a:r>
            <a:r>
              <a:rPr lang="en-US" dirty="0">
                <a:solidFill>
                  <a:srgbClr val="F2F2F2"/>
                </a:solidFill>
              </a:rPr>
              <a:t>/susan-newberry/my-</a:t>
            </a:r>
            <a:r>
              <a:rPr lang="en-US" dirty="0" smtClean="0">
                <a:solidFill>
                  <a:srgbClr val="F2F2F2"/>
                </a:solidFill>
              </a:rPr>
              <a:t>f</a:t>
            </a:r>
          </a:p>
          <a:p>
            <a:r>
              <a:rPr lang="en-US" dirty="0">
                <a:solidFill>
                  <a:srgbClr val="F2F2F2"/>
                </a:solidFill>
              </a:rPr>
              <a:t> </a:t>
            </a:r>
            <a:r>
              <a:rPr lang="en-US" dirty="0" smtClean="0">
                <a:solidFill>
                  <a:srgbClr val="F2F2F2"/>
                </a:solidFill>
              </a:rPr>
              <a:t>        avorite</a:t>
            </a:r>
            <a:r>
              <a:rPr lang="en-US" dirty="0">
                <a:solidFill>
                  <a:srgbClr val="F2F2F2"/>
                </a:solidFill>
              </a:rPr>
              <a:t>-design-quotes_b_8353126.html</a:t>
            </a:r>
            <a:endParaRPr lang="en-US" dirty="0" smtClean="0">
              <a:solidFill>
                <a:srgbClr val="F2F2F2"/>
              </a:solidFill>
            </a:endParaRPr>
          </a:p>
          <a:p>
            <a:endParaRPr lang="en-US" dirty="0">
              <a:solidFill>
                <a:srgbClr val="F2F2F2"/>
              </a:solidFill>
            </a:endParaRPr>
          </a:p>
          <a:p>
            <a:endParaRPr lang="en-US" dirty="0">
              <a:solidFill>
                <a:srgbClr val="F2F2F2"/>
              </a:solidFill>
            </a:endParaRPr>
          </a:p>
        </p:txBody>
      </p:sp>
    </p:spTree>
    <p:extLst>
      <p:ext uri="{BB962C8B-B14F-4D97-AF65-F5344CB8AC3E}">
        <p14:creationId xmlns:p14="http://schemas.microsoft.com/office/powerpoint/2010/main" val="9768489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606409877"/>
              </p:ext>
            </p:extLst>
          </p:nvPr>
        </p:nvGraphicFramePr>
        <p:xfrm>
          <a:off x="710884" y="1379945"/>
          <a:ext cx="3477077" cy="5095201"/>
        </p:xfrm>
        <a:graphic>
          <a:graphicData uri="http://schemas.openxmlformats.org/presentationml/2006/ole">
            <mc:AlternateContent xmlns:mc="http://schemas.openxmlformats.org/markup-compatibility/2006">
              <mc:Choice xmlns:v="urn:schemas-microsoft-com:vml" Requires="v">
                <p:oleObj spid="_x0000_s5146" name="Document" r:id="rId3" imgW="5486400" imgH="8039100" progId="Word.Document.12">
                  <p:embed/>
                </p:oleObj>
              </mc:Choice>
              <mc:Fallback>
                <p:oleObj name="Document" r:id="rId3" imgW="5486400" imgH="8039100" progId="Word.Document.12">
                  <p:embed/>
                  <p:pic>
                    <p:nvPicPr>
                      <p:cNvPr id="0" name=""/>
                      <p:cNvPicPr/>
                      <p:nvPr/>
                    </p:nvPicPr>
                    <p:blipFill>
                      <a:blip r:embed="rId4"/>
                      <a:stretch>
                        <a:fillRect/>
                      </a:stretch>
                    </p:blipFill>
                    <p:spPr>
                      <a:xfrm>
                        <a:off x="710884" y="1379945"/>
                        <a:ext cx="3477077" cy="5095201"/>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41015076"/>
              </p:ext>
            </p:extLst>
          </p:nvPr>
        </p:nvGraphicFramePr>
        <p:xfrm>
          <a:off x="4722617" y="1379944"/>
          <a:ext cx="3380143" cy="5095201"/>
        </p:xfrm>
        <a:graphic>
          <a:graphicData uri="http://schemas.openxmlformats.org/presentationml/2006/ole">
            <mc:AlternateContent xmlns:mc="http://schemas.openxmlformats.org/markup-compatibility/2006">
              <mc:Choice xmlns:v="urn:schemas-microsoft-com:vml" Requires="v">
                <p:oleObj spid="_x0000_s5147" name="Document" r:id="rId5" imgW="5486400" imgH="7899400" progId="Word.Document.12">
                  <p:embed/>
                </p:oleObj>
              </mc:Choice>
              <mc:Fallback>
                <p:oleObj name="Document" r:id="rId5" imgW="5486400" imgH="7899400" progId="Word.Document.12">
                  <p:embed/>
                  <p:pic>
                    <p:nvPicPr>
                      <p:cNvPr id="0" name=""/>
                      <p:cNvPicPr/>
                      <p:nvPr/>
                    </p:nvPicPr>
                    <p:blipFill>
                      <a:blip r:embed="rId6"/>
                      <a:stretch>
                        <a:fillRect/>
                      </a:stretch>
                    </p:blipFill>
                    <p:spPr>
                      <a:xfrm>
                        <a:off x="4722617" y="1379944"/>
                        <a:ext cx="3380143" cy="5095201"/>
                      </a:xfrm>
                      <a:prstGeom prst="rect">
                        <a:avLst/>
                      </a:prstGeom>
                    </p:spPr>
                  </p:pic>
                </p:oleObj>
              </mc:Fallback>
            </mc:AlternateContent>
          </a:graphicData>
        </a:graphic>
      </p:graphicFrame>
      <p:sp>
        <p:nvSpPr>
          <p:cNvPr id="10" name="TextBox 9"/>
          <p:cNvSpPr txBox="1"/>
          <p:nvPr/>
        </p:nvSpPr>
        <p:spPr>
          <a:xfrm>
            <a:off x="3829372" y="291738"/>
            <a:ext cx="4580878" cy="461665"/>
          </a:xfrm>
          <a:prstGeom prst="rect">
            <a:avLst/>
          </a:prstGeom>
          <a:noFill/>
        </p:spPr>
        <p:txBody>
          <a:bodyPr wrap="square" rtlCol="0">
            <a:spAutoFit/>
          </a:bodyPr>
          <a:lstStyle/>
          <a:p>
            <a:r>
              <a:rPr lang="en-US" sz="2400" b="1" dirty="0" smtClean="0">
                <a:solidFill>
                  <a:schemeClr val="bg1">
                    <a:lumMod val="95000"/>
                  </a:schemeClr>
                </a:solidFill>
              </a:rPr>
              <a:t>Images and URLs</a:t>
            </a:r>
            <a:endParaRPr lang="en-US" sz="2400" b="1" dirty="0">
              <a:solidFill>
                <a:schemeClr val="bg1">
                  <a:lumMod val="95000"/>
                </a:schemeClr>
              </a:solidFill>
            </a:endParaRPr>
          </a:p>
        </p:txBody>
      </p:sp>
    </p:spTree>
    <p:extLst>
      <p:ext uri="{BB962C8B-B14F-4D97-AF65-F5344CB8AC3E}">
        <p14:creationId xmlns:p14="http://schemas.microsoft.com/office/powerpoint/2010/main" val="31479878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460" y="377465"/>
            <a:ext cx="6423220" cy="5097794"/>
          </a:xfrm>
          <a:prstGeom prst="rect">
            <a:avLst/>
          </a:prstGeom>
        </p:spPr>
      </p:pic>
    </p:spTree>
    <p:extLst>
      <p:ext uri="{BB962C8B-B14F-4D97-AF65-F5344CB8AC3E}">
        <p14:creationId xmlns:p14="http://schemas.microsoft.com/office/powerpoint/2010/main" val="19902830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849" y="343895"/>
            <a:ext cx="4041952" cy="2209800"/>
          </a:xfrm>
        </p:spPr>
        <p:txBody>
          <a:bodyPr/>
          <a:lstStyle/>
          <a:p>
            <a:r>
              <a:rPr lang="en-US" b="1" dirty="0" smtClean="0">
                <a:solidFill>
                  <a:schemeClr val="bg2">
                    <a:lumMod val="25000"/>
                  </a:schemeClr>
                </a:solidFill>
              </a:rPr>
              <a:t>Select a Technology</a:t>
            </a:r>
            <a:r>
              <a:rPr lang="en-US" dirty="0" smtClean="0"/>
              <a:t/>
            </a:r>
            <a:br>
              <a:rPr lang="en-US" dirty="0" smtClean="0"/>
            </a:br>
            <a:endParaRPr lang="en-US" dirty="0"/>
          </a:p>
        </p:txBody>
      </p:sp>
      <p:pic>
        <p:nvPicPr>
          <p:cNvPr id="11" name="Picture Placeholder 10" descr="download.pn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0680" b="10680"/>
          <a:stretch>
            <a:fillRect/>
          </a:stretch>
        </p:blipFill>
        <p:spPr>
          <a:xfrm>
            <a:off x="2278390" y="2330196"/>
            <a:ext cx="2627393" cy="2627393"/>
          </a:xfrm>
        </p:spPr>
      </p:pic>
      <p:pic>
        <p:nvPicPr>
          <p:cNvPr id="9" name="Picture 8" descr="Google-Slides-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052" y="4196357"/>
            <a:ext cx="2456612" cy="2456612"/>
          </a:xfrm>
          <a:prstGeom prst="rect">
            <a:avLst/>
          </a:prstGeom>
        </p:spPr>
      </p:pic>
      <p:sp>
        <p:nvSpPr>
          <p:cNvPr id="10" name="Text Placeholder 2"/>
          <p:cNvSpPr txBox="1">
            <a:spLocks/>
          </p:cNvSpPr>
          <p:nvPr/>
        </p:nvSpPr>
        <p:spPr>
          <a:xfrm>
            <a:off x="671620" y="4462066"/>
            <a:ext cx="1990034" cy="757084"/>
          </a:xfrm>
          <a:prstGeom prst="rect">
            <a:avLst/>
          </a:prstGeom>
        </p:spPr>
        <p:txBody>
          <a:bodyPr vert="horz" lIns="91440" tIns="45720" rIns="91440" bIns="45720" rtlCol="0">
            <a:normAutofit/>
          </a:bodyPr>
          <a:lstStyle>
            <a:lvl1pPr marL="0" indent="0" algn="l" defTabSz="914400" rtl="0" eaLnBrk="1" latinLnBrk="0" hangingPunct="1">
              <a:spcBef>
                <a:spcPts val="600"/>
              </a:spcBef>
              <a:buClr>
                <a:schemeClr val="accent1"/>
              </a:buClr>
              <a:buSzPct val="90000"/>
              <a:buFont typeface="Wingdings" pitchFamily="2" charset="2"/>
              <a:buNone/>
              <a:defRPr sz="2000" kern="1200">
                <a:solidFill>
                  <a:schemeClr val="tx1">
                    <a:lumMod val="65000"/>
                    <a:lumOff val="35000"/>
                  </a:schemeClr>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90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90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90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90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90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90000"/>
              <a:buFont typeface="Wingdings" pitchFamily="2" charset="2"/>
              <a:buNone/>
              <a:defRPr lang="en-US" sz="900"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90000"/>
              <a:buFont typeface="Wingdings" pitchFamily="2" charset="2"/>
              <a:buNone/>
              <a:defRPr lang="en-US" sz="900"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90000"/>
              <a:buFont typeface="Wingdings" pitchFamily="2" charset="2"/>
              <a:buNone/>
              <a:defRPr lang="en-US" sz="900" kern="1200">
                <a:solidFill>
                  <a:schemeClr val="tx1">
                    <a:lumMod val="65000"/>
                    <a:lumOff val="35000"/>
                  </a:schemeClr>
                </a:solidFill>
                <a:latin typeface="+mn-lt"/>
                <a:ea typeface="+mn-ea"/>
                <a:cs typeface="+mn-cs"/>
              </a:defRPr>
            </a:lvl9pPr>
          </a:lstStyle>
          <a:p>
            <a:r>
              <a:rPr lang="en-US" b="1" dirty="0" smtClean="0">
                <a:solidFill>
                  <a:srgbClr val="FFFFFF"/>
                </a:solidFill>
              </a:rPr>
              <a:t>Google Slides</a:t>
            </a:r>
            <a:endParaRPr lang="en-US" b="1" dirty="0">
              <a:solidFill>
                <a:srgbClr val="FFFFFF"/>
              </a:solidFill>
            </a:endParaRPr>
          </a:p>
        </p:txBody>
      </p:sp>
      <p:pic>
        <p:nvPicPr>
          <p:cNvPr id="14" name="Picture Placeholder 13" descr="download.png"/>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8350" r="8350"/>
          <a:stretch>
            <a:fillRect/>
          </a:stretch>
        </p:blipFill>
        <p:spPr>
          <a:xfrm>
            <a:off x="985831" y="1011330"/>
            <a:ext cx="1985290" cy="1785156"/>
          </a:xfrm>
        </p:spPr>
      </p:pic>
      <p:sp>
        <p:nvSpPr>
          <p:cNvPr id="17" name="Text Placeholder 16"/>
          <p:cNvSpPr>
            <a:spLocks noGrp="1"/>
          </p:cNvSpPr>
          <p:nvPr>
            <p:ph type="body" sz="half" idx="2"/>
          </p:nvPr>
        </p:nvSpPr>
        <p:spPr>
          <a:xfrm>
            <a:off x="5236326" y="1965640"/>
            <a:ext cx="3740233" cy="4892359"/>
          </a:xfrm>
        </p:spPr>
        <p:txBody>
          <a:bodyPr>
            <a:normAutofit/>
          </a:bodyPr>
          <a:lstStyle/>
          <a:p>
            <a:r>
              <a:rPr lang="en-US" sz="2400" b="1" dirty="0" smtClean="0"/>
              <a:t>Computer</a:t>
            </a:r>
            <a:r>
              <a:rPr lang="en-US" sz="2400" b="1" dirty="0"/>
              <a:t>-Based Technologies</a:t>
            </a:r>
          </a:p>
          <a:p>
            <a:pPr lvl="1"/>
            <a:r>
              <a:rPr lang="en-US" b="1" dirty="0" smtClean="0">
                <a:solidFill>
                  <a:schemeClr val="accent1">
                    <a:lumMod val="75000"/>
                  </a:schemeClr>
                </a:solidFill>
              </a:rPr>
              <a:t>Reliable Save to Memory Stick</a:t>
            </a:r>
          </a:p>
          <a:p>
            <a:pPr lvl="1"/>
            <a:r>
              <a:rPr lang="en-US" b="1" dirty="0" smtClean="0">
                <a:solidFill>
                  <a:schemeClr val="accent1">
                    <a:lumMod val="75000"/>
                  </a:schemeClr>
                </a:solidFill>
              </a:rPr>
              <a:t>Don’t Need Internet Access</a:t>
            </a:r>
          </a:p>
          <a:p>
            <a:pPr lvl="1"/>
            <a:endParaRPr lang="en-US" sz="1100" b="1" dirty="0" smtClean="0"/>
          </a:p>
          <a:p>
            <a:r>
              <a:rPr lang="en-US" sz="2400" b="1" dirty="0" smtClean="0"/>
              <a:t>Cloud-Based </a:t>
            </a:r>
          </a:p>
          <a:p>
            <a:r>
              <a:rPr lang="en-US" sz="2400" b="1" dirty="0" smtClean="0"/>
              <a:t>Technologies</a:t>
            </a:r>
            <a:endParaRPr lang="en-US" sz="2400" b="1" dirty="0"/>
          </a:p>
          <a:p>
            <a:pPr lvl="1"/>
            <a:r>
              <a:rPr lang="en-US" b="1" dirty="0" smtClean="0">
                <a:solidFill>
                  <a:srgbClr val="608804"/>
                </a:solidFill>
              </a:rPr>
              <a:t>Shared Document with Internet Access</a:t>
            </a:r>
          </a:p>
          <a:p>
            <a:pPr lvl="1"/>
            <a:r>
              <a:rPr lang="en-US" b="1" dirty="0" smtClean="0">
                <a:solidFill>
                  <a:srgbClr val="608804"/>
                </a:solidFill>
              </a:rPr>
              <a:t>Auto Save</a:t>
            </a:r>
          </a:p>
          <a:p>
            <a:pPr lvl="1"/>
            <a:r>
              <a:rPr lang="en-US" b="1" dirty="0" smtClean="0"/>
              <a:t>	</a:t>
            </a:r>
            <a:r>
              <a:rPr lang="en-US" b="1" dirty="0" err="1" smtClean="0"/>
              <a:t>PowToon</a:t>
            </a:r>
            <a:endParaRPr lang="en-US" b="1" dirty="0"/>
          </a:p>
          <a:p>
            <a:pPr lvl="1"/>
            <a:r>
              <a:rPr lang="en-US" b="1" dirty="0">
                <a:solidFill>
                  <a:schemeClr val="bg2">
                    <a:lumMod val="25000"/>
                  </a:schemeClr>
                </a:solidFill>
              </a:rPr>
              <a:t>	</a:t>
            </a:r>
            <a:r>
              <a:rPr lang="en-US" b="1" dirty="0" err="1" smtClean="0">
                <a:solidFill>
                  <a:schemeClr val="bg2">
                    <a:lumMod val="25000"/>
                  </a:schemeClr>
                </a:solidFill>
              </a:rPr>
              <a:t>Prezi</a:t>
            </a:r>
            <a:endParaRPr lang="en-US" b="1" dirty="0" smtClean="0">
              <a:solidFill>
                <a:schemeClr val="bg2">
                  <a:lumMod val="25000"/>
                </a:schemeClr>
              </a:solidFill>
            </a:endParaRPr>
          </a:p>
          <a:p>
            <a:pPr lvl="1"/>
            <a:endParaRPr lang="en-US" b="1" dirty="0" smtClean="0">
              <a:solidFill>
                <a:srgbClr val="608804"/>
              </a:solidFill>
            </a:endParaRPr>
          </a:p>
          <a:p>
            <a:pPr lvl="1"/>
            <a:r>
              <a:rPr lang="en-US" b="1" dirty="0" smtClean="0">
                <a:solidFill>
                  <a:srgbClr val="608804"/>
                </a:solidFill>
              </a:rPr>
              <a:t>Teams Can Work In-Real Time Together</a:t>
            </a:r>
          </a:p>
          <a:p>
            <a:pPr lvl="1"/>
            <a:r>
              <a:rPr lang="en-US" b="1" dirty="0">
                <a:solidFill>
                  <a:schemeClr val="bg2">
                    <a:lumMod val="25000"/>
                  </a:schemeClr>
                </a:solidFill>
              </a:rPr>
              <a:t>	</a:t>
            </a:r>
            <a:r>
              <a:rPr lang="en-US" b="1" dirty="0" smtClean="0">
                <a:solidFill>
                  <a:schemeClr val="bg2">
                    <a:lumMod val="25000"/>
                  </a:schemeClr>
                </a:solidFill>
              </a:rPr>
              <a:t>Google Slides</a:t>
            </a:r>
          </a:p>
          <a:p>
            <a:pPr lvl="1"/>
            <a:r>
              <a:rPr lang="en-US" b="1" dirty="0">
                <a:solidFill>
                  <a:schemeClr val="bg2">
                    <a:lumMod val="25000"/>
                  </a:schemeClr>
                </a:solidFill>
              </a:rPr>
              <a:t>	</a:t>
            </a:r>
            <a:endParaRPr lang="en-US" b="1" dirty="0" smtClean="0">
              <a:solidFill>
                <a:schemeClr val="bg2">
                  <a:lumMod val="25000"/>
                </a:schemeClr>
              </a:solidFill>
            </a:endParaRPr>
          </a:p>
        </p:txBody>
      </p:sp>
    </p:spTree>
    <p:extLst>
      <p:ext uri="{BB962C8B-B14F-4D97-AF65-F5344CB8AC3E}">
        <p14:creationId xmlns:p14="http://schemas.microsoft.com/office/powerpoint/2010/main" val="41930747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Select a Design</a:t>
            </a:r>
            <a:br>
              <a:rPr lang="en-US" b="1" dirty="0" smtClean="0"/>
            </a:br>
            <a:endParaRPr lang="en-US" b="1" dirty="0"/>
          </a:p>
        </p:txBody>
      </p:sp>
      <p:sp>
        <p:nvSpPr>
          <p:cNvPr id="3" name="Text Placeholder 2"/>
          <p:cNvSpPr>
            <a:spLocks noGrp="1"/>
          </p:cNvSpPr>
          <p:nvPr>
            <p:ph type="body" sz="half" idx="2"/>
          </p:nvPr>
        </p:nvSpPr>
        <p:spPr>
          <a:xfrm>
            <a:off x="5051425" y="2261358"/>
            <a:ext cx="3635375" cy="3893380"/>
          </a:xfrm>
        </p:spPr>
        <p:txBody>
          <a:bodyPr>
            <a:normAutofit fontScale="85000" lnSpcReduction="20000"/>
          </a:bodyPr>
          <a:lstStyle/>
          <a:p>
            <a:r>
              <a:rPr lang="en-US" sz="2800" b="1" dirty="0" smtClean="0"/>
              <a:t>With Audience in Mind:</a:t>
            </a:r>
          </a:p>
          <a:p>
            <a:r>
              <a:rPr lang="en-US" dirty="0"/>
              <a:t>	</a:t>
            </a:r>
            <a:r>
              <a:rPr lang="en-US" dirty="0" smtClean="0"/>
              <a:t>Slide Design</a:t>
            </a:r>
          </a:p>
          <a:p>
            <a:r>
              <a:rPr lang="en-US" dirty="0"/>
              <a:t>	</a:t>
            </a:r>
            <a:r>
              <a:rPr lang="en-US" dirty="0" smtClean="0"/>
              <a:t>Color Choices</a:t>
            </a:r>
          </a:p>
          <a:p>
            <a:r>
              <a:rPr lang="en-US" dirty="0"/>
              <a:t>	</a:t>
            </a:r>
            <a:r>
              <a:rPr lang="en-US" dirty="0" smtClean="0"/>
              <a:t>Recurring Item/s</a:t>
            </a:r>
          </a:p>
          <a:p>
            <a:endParaRPr lang="en-US" dirty="0"/>
          </a:p>
          <a:p>
            <a:r>
              <a:rPr lang="en-US" sz="2800" b="1" dirty="0" smtClean="0"/>
              <a:t>With Purpose in Mind:</a:t>
            </a:r>
          </a:p>
          <a:p>
            <a:r>
              <a:rPr lang="en-US" dirty="0"/>
              <a:t>	</a:t>
            </a:r>
            <a:r>
              <a:rPr lang="en-US" b="1" dirty="0" smtClean="0"/>
              <a:t>HEADING Styles</a:t>
            </a:r>
          </a:p>
          <a:p>
            <a:r>
              <a:rPr lang="en-US" dirty="0"/>
              <a:t>		</a:t>
            </a:r>
            <a:r>
              <a:rPr lang="en-US" dirty="0" smtClean="0"/>
              <a:t>Caps? Bold?</a:t>
            </a:r>
          </a:p>
          <a:p>
            <a:r>
              <a:rPr lang="en-US" dirty="0"/>
              <a:t>	</a:t>
            </a:r>
            <a:r>
              <a:rPr lang="en-US" b="1" dirty="0" smtClean="0"/>
              <a:t>Art and Graphs</a:t>
            </a:r>
          </a:p>
          <a:p>
            <a:r>
              <a:rPr lang="en-US" dirty="0"/>
              <a:t>	</a:t>
            </a:r>
            <a:r>
              <a:rPr lang="en-US" dirty="0" smtClean="0"/>
              <a:t>	Realist? </a:t>
            </a:r>
          </a:p>
          <a:p>
            <a:r>
              <a:rPr lang="en-US" dirty="0"/>
              <a:t>	</a:t>
            </a:r>
            <a:r>
              <a:rPr lang="en-US" dirty="0" smtClean="0"/>
              <a:t>	From Report?</a:t>
            </a:r>
          </a:p>
          <a:p>
            <a:r>
              <a:rPr lang="en-US" dirty="0"/>
              <a:t>	</a:t>
            </a:r>
            <a:r>
              <a:rPr lang="en-US" dirty="0" smtClean="0"/>
              <a:t>	From Website?</a:t>
            </a:r>
            <a:endParaRPr lang="en-US" dirty="0"/>
          </a:p>
        </p:txBody>
      </p:sp>
      <p:pic>
        <p:nvPicPr>
          <p:cNvPr id="7" name="Picture Placeholder 6" descr="download.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906" r="21906"/>
          <a:stretch>
            <a:fillRect/>
          </a:stretch>
        </p:blipFill>
        <p:spPr>
          <a:xfrm>
            <a:off x="347928" y="953002"/>
            <a:ext cx="2974790" cy="2974790"/>
          </a:xfrm>
        </p:spPr>
      </p:pic>
      <p:pic>
        <p:nvPicPr>
          <p:cNvPr id="9" name="Picture Placeholder 8" descr="download.jpg"/>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2692" r="12692"/>
          <a:stretch>
            <a:fillRect/>
          </a:stretch>
        </p:blipFill>
        <p:spPr>
          <a:xfrm>
            <a:off x="2663235" y="3331821"/>
            <a:ext cx="2092325" cy="2092325"/>
          </a:xfrm>
        </p:spPr>
      </p:pic>
      <p:pic>
        <p:nvPicPr>
          <p:cNvPr id="11" name="Picture Placeholder 10" descr="download.jpg"/>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a:stretch>
            <a:fillRect/>
          </a:stretch>
        </p:blipFill>
        <p:spPr>
          <a:xfrm>
            <a:off x="1670057" y="4900613"/>
            <a:ext cx="1254125" cy="1254125"/>
          </a:xfrm>
        </p:spPr>
      </p:pic>
    </p:spTree>
    <p:extLst>
      <p:ext uri="{BB962C8B-B14F-4D97-AF65-F5344CB8AC3E}">
        <p14:creationId xmlns:p14="http://schemas.microsoft.com/office/powerpoint/2010/main" val="32468055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426" y="2137483"/>
            <a:ext cx="6400800" cy="1362075"/>
          </a:xfrm>
        </p:spPr>
        <p:txBody>
          <a:bodyPr/>
          <a:lstStyle/>
          <a:p>
            <a:r>
              <a:rPr lang="en-US" b="1" dirty="0" smtClean="0"/>
              <a:t>Building Visuals for </a:t>
            </a:r>
            <a:br>
              <a:rPr lang="en-US" b="1" dirty="0" smtClean="0"/>
            </a:br>
            <a:r>
              <a:rPr lang="en-US" b="1" dirty="0" smtClean="0"/>
              <a:t>Oral Presentations</a:t>
            </a:r>
            <a:endParaRPr lang="en-US" b="1" dirty="0"/>
          </a:p>
        </p:txBody>
      </p:sp>
      <p:sp>
        <p:nvSpPr>
          <p:cNvPr id="3" name="Text Placeholder 2"/>
          <p:cNvSpPr>
            <a:spLocks noGrp="1"/>
          </p:cNvSpPr>
          <p:nvPr>
            <p:ph type="body" idx="1"/>
          </p:nvPr>
        </p:nvSpPr>
        <p:spPr>
          <a:xfrm>
            <a:off x="1607518" y="4409945"/>
            <a:ext cx="5429095" cy="1661803"/>
          </a:xfrm>
        </p:spPr>
        <p:txBody>
          <a:bodyPr>
            <a:normAutofit/>
          </a:bodyPr>
          <a:lstStyle/>
          <a:p>
            <a:r>
              <a:rPr lang="en-US" b="1" dirty="0" smtClean="0">
                <a:solidFill>
                  <a:schemeClr val="bg1">
                    <a:lumMod val="95000"/>
                  </a:schemeClr>
                </a:solidFill>
              </a:rPr>
              <a:t>Ludwig </a:t>
            </a:r>
            <a:r>
              <a:rPr lang="en-US" b="1" dirty="0" err="1" smtClean="0">
                <a:solidFill>
                  <a:schemeClr val="bg1">
                    <a:lumMod val="95000"/>
                  </a:schemeClr>
                </a:solidFill>
              </a:rPr>
              <a:t>Mies</a:t>
            </a:r>
            <a:r>
              <a:rPr lang="en-US" b="1" dirty="0" smtClean="0">
                <a:solidFill>
                  <a:schemeClr val="bg1">
                    <a:lumMod val="95000"/>
                  </a:schemeClr>
                </a:solidFill>
              </a:rPr>
              <a:t> van der </a:t>
            </a:r>
            <a:r>
              <a:rPr lang="en-US" b="1" dirty="0" err="1" smtClean="0">
                <a:solidFill>
                  <a:schemeClr val="bg1">
                    <a:lumMod val="95000"/>
                  </a:schemeClr>
                </a:solidFill>
              </a:rPr>
              <a:t>Rohe</a:t>
            </a:r>
            <a:r>
              <a:rPr lang="en-US" b="1" dirty="0" smtClean="0">
                <a:solidFill>
                  <a:schemeClr val="bg1">
                    <a:lumMod val="95000"/>
                  </a:schemeClr>
                </a:solidFill>
              </a:rPr>
              <a:t>, </a:t>
            </a:r>
          </a:p>
          <a:p>
            <a:r>
              <a:rPr lang="en-US" b="1" dirty="0" smtClean="0">
                <a:solidFill>
                  <a:schemeClr val="bg1">
                    <a:lumMod val="95000"/>
                  </a:schemeClr>
                </a:solidFill>
              </a:rPr>
              <a:t>German born architect and designer:</a:t>
            </a:r>
          </a:p>
          <a:p>
            <a:r>
              <a:rPr lang="en-US" b="1" dirty="0" smtClean="0">
                <a:solidFill>
                  <a:schemeClr val="bg1">
                    <a:lumMod val="95000"/>
                  </a:schemeClr>
                </a:solidFill>
              </a:rPr>
              <a:t> </a:t>
            </a:r>
          </a:p>
          <a:p>
            <a:r>
              <a:rPr lang="en-US" sz="2800" b="1" dirty="0" smtClean="0"/>
              <a:t>“Less is More”</a:t>
            </a:r>
            <a:endParaRPr lang="en-US" sz="2800" b="1" dirty="0"/>
          </a:p>
        </p:txBody>
      </p:sp>
      <p:pic>
        <p:nvPicPr>
          <p:cNvPr id="5" name="Picture 4"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819" y="3063594"/>
            <a:ext cx="3069239" cy="3953169"/>
          </a:xfrm>
          <a:prstGeom prst="rect">
            <a:avLst/>
          </a:prstGeom>
        </p:spPr>
      </p:pic>
    </p:spTree>
    <p:extLst>
      <p:ext uri="{BB962C8B-B14F-4D97-AF65-F5344CB8AC3E}">
        <p14:creationId xmlns:p14="http://schemas.microsoft.com/office/powerpoint/2010/main" val="2104986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672"/>
            <a:ext cx="8229600" cy="1143000"/>
          </a:xfrm>
        </p:spPr>
        <p:txBody>
          <a:bodyPr/>
          <a:lstStyle/>
          <a:p>
            <a:r>
              <a:rPr lang="en-US" b="1" dirty="0" smtClean="0"/>
              <a:t>Choosing a Design Template</a:t>
            </a:r>
            <a:endParaRPr lang="en-US" b="1" dirty="0"/>
          </a:p>
        </p:txBody>
      </p:sp>
      <p:sp>
        <p:nvSpPr>
          <p:cNvPr id="3" name="Content Placeholder 2"/>
          <p:cNvSpPr>
            <a:spLocks noGrp="1"/>
          </p:cNvSpPr>
          <p:nvPr>
            <p:ph idx="1"/>
          </p:nvPr>
        </p:nvSpPr>
        <p:spPr>
          <a:xfrm>
            <a:off x="739775" y="2676293"/>
            <a:ext cx="7662864" cy="3923716"/>
          </a:xfrm>
        </p:spPr>
        <p:txBody>
          <a:bodyPr>
            <a:normAutofit/>
          </a:bodyPr>
          <a:lstStyle/>
          <a:p>
            <a:r>
              <a:rPr lang="en-US" sz="3500" b="1" dirty="0" smtClean="0"/>
              <a:t>Consider Visual Accessibility</a:t>
            </a:r>
            <a:endParaRPr lang="en-US" dirty="0" smtClean="0"/>
          </a:p>
          <a:p>
            <a:pPr lvl="1"/>
            <a:r>
              <a:rPr lang="en-US" dirty="0" smtClean="0"/>
              <a:t>Readability</a:t>
            </a:r>
          </a:p>
          <a:p>
            <a:pPr lvl="1"/>
            <a:r>
              <a:rPr lang="en-US" dirty="0" smtClean="0"/>
              <a:t>Presentation Room Lighting </a:t>
            </a:r>
          </a:p>
          <a:p>
            <a:pPr lvl="1"/>
            <a:r>
              <a:rPr lang="en-US" dirty="0" smtClean="0"/>
              <a:t>Audience Appropriateness</a:t>
            </a:r>
          </a:p>
          <a:p>
            <a:r>
              <a:rPr lang="en-US" sz="3500" b="1" dirty="0" smtClean="0"/>
              <a:t>Avoid Distracting Templates</a:t>
            </a:r>
          </a:p>
          <a:p>
            <a:pPr lvl="1"/>
            <a:r>
              <a:rPr lang="en-US" dirty="0" smtClean="0"/>
              <a:t>With Dark Backgrounds</a:t>
            </a:r>
          </a:p>
          <a:p>
            <a:pPr lvl="1"/>
            <a:r>
              <a:rPr lang="en-US" dirty="0" smtClean="0"/>
              <a:t>With Busy Backgrounds</a:t>
            </a:r>
          </a:p>
          <a:p>
            <a:pPr lvl="1"/>
            <a:r>
              <a:rPr lang="en-US" dirty="0" smtClean="0"/>
              <a:t>Unrelated or inappropriate graphics	</a:t>
            </a:r>
          </a:p>
        </p:txBody>
      </p:sp>
    </p:spTree>
    <p:extLst>
      <p:ext uri="{BB962C8B-B14F-4D97-AF65-F5344CB8AC3E}">
        <p14:creationId xmlns:p14="http://schemas.microsoft.com/office/powerpoint/2010/main" val="29461371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672"/>
            <a:ext cx="8229600" cy="1143000"/>
          </a:xfrm>
        </p:spPr>
        <p:txBody>
          <a:bodyPr/>
          <a:lstStyle/>
          <a:p>
            <a:r>
              <a:rPr lang="en-US" b="1" dirty="0" smtClean="0"/>
              <a:t>Choosing a Color Scheme</a:t>
            </a:r>
            <a:endParaRPr lang="en-US" b="1" dirty="0"/>
          </a:p>
        </p:txBody>
      </p:sp>
      <p:sp>
        <p:nvSpPr>
          <p:cNvPr id="3" name="Content Placeholder 2"/>
          <p:cNvSpPr>
            <a:spLocks noGrp="1"/>
          </p:cNvSpPr>
          <p:nvPr>
            <p:ph idx="1"/>
          </p:nvPr>
        </p:nvSpPr>
        <p:spPr>
          <a:xfrm>
            <a:off x="739775" y="2452703"/>
            <a:ext cx="7662864" cy="3739936"/>
          </a:xfrm>
        </p:spPr>
        <p:txBody>
          <a:bodyPr>
            <a:normAutofit/>
          </a:bodyPr>
          <a:lstStyle/>
          <a:p>
            <a:r>
              <a:rPr lang="en-US" sz="3500" b="1" dirty="0" smtClean="0"/>
              <a:t>Enhance Readability </a:t>
            </a:r>
          </a:p>
          <a:p>
            <a:pPr lvl="1"/>
            <a:r>
              <a:rPr lang="en-US" dirty="0" smtClean="0"/>
              <a:t>Audience must be able to see a contrast of background and text to focus on the content</a:t>
            </a:r>
          </a:p>
          <a:p>
            <a:pPr lvl="1"/>
            <a:r>
              <a:rPr lang="en-US" dirty="0" smtClean="0"/>
              <a:t>Clean designs are most readable</a:t>
            </a:r>
          </a:p>
          <a:p>
            <a:r>
              <a:rPr lang="en-US" sz="3500" b="1" dirty="0" smtClean="0"/>
              <a:t>Reflect the Client’s Colors</a:t>
            </a:r>
          </a:p>
          <a:p>
            <a:pPr lvl="1"/>
            <a:r>
              <a:rPr lang="en-US" dirty="0" smtClean="0"/>
              <a:t>Visit the client’s website or promotional materials</a:t>
            </a:r>
          </a:p>
          <a:p>
            <a:pPr lvl="1"/>
            <a:r>
              <a:rPr lang="en-US" dirty="0" smtClean="0"/>
              <a:t>Match their color scheme as closely as possible</a:t>
            </a:r>
          </a:p>
        </p:txBody>
      </p:sp>
    </p:spTree>
    <p:extLst>
      <p:ext uri="{BB962C8B-B14F-4D97-AF65-F5344CB8AC3E}">
        <p14:creationId xmlns:p14="http://schemas.microsoft.com/office/powerpoint/2010/main" val="29461371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672"/>
            <a:ext cx="8229600" cy="1143000"/>
          </a:xfrm>
        </p:spPr>
        <p:txBody>
          <a:bodyPr/>
          <a:lstStyle/>
          <a:p>
            <a:r>
              <a:rPr lang="en-US" b="1" dirty="0" smtClean="0"/>
              <a:t>Choosing a Slide Layout</a:t>
            </a:r>
            <a:endParaRPr lang="en-US" b="1" dirty="0"/>
          </a:p>
        </p:txBody>
      </p:sp>
      <p:sp>
        <p:nvSpPr>
          <p:cNvPr id="3" name="Content Placeholder 2"/>
          <p:cNvSpPr>
            <a:spLocks noGrp="1"/>
          </p:cNvSpPr>
          <p:nvPr>
            <p:ph idx="1"/>
          </p:nvPr>
        </p:nvSpPr>
        <p:spPr>
          <a:xfrm>
            <a:off x="739775" y="2619971"/>
            <a:ext cx="7662864" cy="4238029"/>
          </a:xfrm>
        </p:spPr>
        <p:txBody>
          <a:bodyPr>
            <a:normAutofit fontScale="62500" lnSpcReduction="20000"/>
          </a:bodyPr>
          <a:lstStyle/>
          <a:p>
            <a:r>
              <a:rPr lang="en-US" sz="5100" b="1" dirty="0" smtClean="0"/>
              <a:t>Select Slide Layouts</a:t>
            </a:r>
          </a:p>
          <a:p>
            <a:pPr lvl="1"/>
            <a:r>
              <a:rPr lang="en-US" sz="2800" dirty="0" smtClean="0"/>
              <a:t>That best suit your purpose for the individual slide</a:t>
            </a:r>
          </a:p>
          <a:p>
            <a:pPr lvl="1"/>
            <a:r>
              <a:rPr lang="en-US" sz="2800" dirty="0" smtClean="0"/>
              <a:t>That provide text window to simplify your typing</a:t>
            </a:r>
          </a:p>
          <a:p>
            <a:pPr lvl="1"/>
            <a:r>
              <a:rPr lang="en-US" sz="2800" dirty="0" smtClean="0"/>
              <a:t>That continue continuity for the presentation</a:t>
            </a:r>
          </a:p>
          <a:p>
            <a:pPr lvl="1"/>
            <a:r>
              <a:rPr lang="en-US" sz="2800" dirty="0" smtClean="0"/>
              <a:t>That enhance readability</a:t>
            </a:r>
          </a:p>
          <a:p>
            <a:r>
              <a:rPr lang="en-US" sz="5100" b="1" dirty="0" smtClean="0"/>
              <a:t>Select a Blank Slide</a:t>
            </a:r>
          </a:p>
          <a:p>
            <a:pPr lvl="1"/>
            <a:r>
              <a:rPr lang="en-US" sz="2800" dirty="0" smtClean="0"/>
              <a:t>When the design options do not meet your needs, pick a blank slide</a:t>
            </a:r>
          </a:p>
          <a:p>
            <a:r>
              <a:rPr lang="en-US" sz="5100" b="1" dirty="0" smtClean="0"/>
              <a:t>Copy and Paste Your Favorite Slides</a:t>
            </a:r>
          </a:p>
          <a:p>
            <a:pPr lvl="1"/>
            <a:r>
              <a:rPr lang="en-US" sz="2800" dirty="0" smtClean="0"/>
              <a:t>Then, type over the previous materials to save time</a:t>
            </a:r>
          </a:p>
        </p:txBody>
      </p:sp>
    </p:spTree>
    <p:extLst>
      <p:ext uri="{BB962C8B-B14F-4D97-AF65-F5344CB8AC3E}">
        <p14:creationId xmlns:p14="http://schemas.microsoft.com/office/powerpoint/2010/main" val="29461371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672"/>
            <a:ext cx="8229600" cy="1143000"/>
          </a:xfrm>
        </p:spPr>
        <p:txBody>
          <a:bodyPr/>
          <a:lstStyle/>
          <a:p>
            <a:r>
              <a:rPr lang="en-US" b="1" dirty="0" smtClean="0"/>
              <a:t>Using Bulleted Lists</a:t>
            </a:r>
            <a:endParaRPr lang="en-US" b="1" dirty="0"/>
          </a:p>
        </p:txBody>
      </p:sp>
      <p:sp>
        <p:nvSpPr>
          <p:cNvPr id="3" name="Content Placeholder 2"/>
          <p:cNvSpPr>
            <a:spLocks noGrp="1"/>
          </p:cNvSpPr>
          <p:nvPr>
            <p:ph idx="1"/>
          </p:nvPr>
        </p:nvSpPr>
        <p:spPr>
          <a:xfrm>
            <a:off x="739775" y="2452702"/>
            <a:ext cx="8171798" cy="4169988"/>
          </a:xfrm>
        </p:spPr>
        <p:txBody>
          <a:bodyPr>
            <a:normAutofit fontScale="47500" lnSpcReduction="20000"/>
          </a:bodyPr>
          <a:lstStyle/>
          <a:p>
            <a:r>
              <a:rPr lang="en-US" sz="6700" b="1" dirty="0" smtClean="0"/>
              <a:t>Use Bulleted Lists</a:t>
            </a:r>
          </a:p>
          <a:p>
            <a:pPr lvl="1"/>
            <a:r>
              <a:rPr lang="en-US" sz="5100" dirty="0" smtClean="0"/>
              <a:t>Keep bulleted points short</a:t>
            </a:r>
          </a:p>
          <a:p>
            <a:pPr lvl="1"/>
            <a:r>
              <a:rPr lang="en-US" sz="5100" dirty="0" smtClean="0"/>
              <a:t>Use parallel words to open each item in a list</a:t>
            </a:r>
          </a:p>
          <a:p>
            <a:pPr lvl="2"/>
            <a:r>
              <a:rPr lang="en-US" sz="5100" dirty="0" smtClean="0"/>
              <a:t>Verbs</a:t>
            </a:r>
          </a:p>
          <a:p>
            <a:pPr lvl="2"/>
            <a:r>
              <a:rPr lang="en-US" sz="5100" dirty="0" smtClean="0"/>
              <a:t>Nouns</a:t>
            </a:r>
          </a:p>
          <a:p>
            <a:pPr lvl="2"/>
            <a:r>
              <a:rPr lang="en-US" sz="5100" dirty="0" smtClean="0"/>
              <a:t>Repeated Terms</a:t>
            </a:r>
          </a:p>
          <a:p>
            <a:r>
              <a:rPr lang="en-US" sz="5100" b="1" dirty="0" smtClean="0"/>
              <a:t>Do not try to use bulleted points to cram entire sentences or quotes into bulleted lists. Long bullets are hard to read and will not enhance your presentation. Instead, share commentary orally and use short lists as reference points for the audience.</a:t>
            </a:r>
            <a:endParaRPr lang="en-US" sz="5100" dirty="0" smtClean="0"/>
          </a:p>
        </p:txBody>
      </p:sp>
    </p:spTree>
    <p:extLst>
      <p:ext uri="{BB962C8B-B14F-4D97-AF65-F5344CB8AC3E}">
        <p14:creationId xmlns:p14="http://schemas.microsoft.com/office/powerpoint/2010/main" val="331774259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1462</TotalTime>
  <Words>1297</Words>
  <Application>Microsoft Macintosh PowerPoint</Application>
  <PresentationFormat>On-screen Show (4:3)</PresentationFormat>
  <Paragraphs>191</Paragraphs>
  <Slides>25</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Genesis</vt:lpstr>
      <vt:lpstr>Document</vt:lpstr>
      <vt:lpstr>Designing Slides:  Visual Companion Pieces for Presentations</vt:lpstr>
      <vt:lpstr>Designing Persuasive Visuals: Context and Purpose</vt:lpstr>
      <vt:lpstr>Select a Technology </vt:lpstr>
      <vt:lpstr>Select a Design </vt:lpstr>
      <vt:lpstr>Building Visuals for  Oral Presentations</vt:lpstr>
      <vt:lpstr>Choosing a Design Template</vt:lpstr>
      <vt:lpstr>Choosing a Color Scheme</vt:lpstr>
      <vt:lpstr>Choosing a Slide Layout</vt:lpstr>
      <vt:lpstr>Using Bulleted Lists</vt:lpstr>
      <vt:lpstr>Using Sound Effects</vt:lpstr>
      <vt:lpstr>Using Images</vt:lpstr>
      <vt:lpstr>Giving Credit  Where Credit is Due</vt:lpstr>
      <vt:lpstr>PowerPoint Presentation</vt:lpstr>
      <vt:lpstr>Building Visuals: Cautions</vt:lpstr>
      <vt:lpstr>Cautions for Visual Designers</vt:lpstr>
      <vt:lpstr>Expect Technical Difficulties</vt:lpstr>
      <vt:lpstr>Technology Is Not Reliable </vt:lpstr>
      <vt:lpstr>Step Back:  Look at your visual from several spots in the room</vt:lpstr>
      <vt:lpstr>Presentation: Finish Strong</vt:lpstr>
      <vt:lpstr>Keys to a Successful Presentation: Closing</vt:lpstr>
      <vt:lpstr>PowerPoint Presentation</vt:lpstr>
      <vt:lpstr>PowerPoint Presentation</vt:lpstr>
      <vt:lpstr>PowerPoint Presentation</vt:lpstr>
      <vt:lpstr>PowerPoint Presentation</vt:lpstr>
      <vt:lpstr>PowerPoint Presentation</vt:lpstr>
    </vt:vector>
  </TitlesOfParts>
  <Company>IUPUI Liberal Arts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Slides:  Visual Companion Pieces for Presentations</dc:title>
  <dc:creator>Debbie Oesch-Minor</dc:creator>
  <cp:lastModifiedBy>Debbie Oesch-Minor</cp:lastModifiedBy>
  <cp:revision>24</cp:revision>
  <dcterms:created xsi:type="dcterms:W3CDTF">2017-11-19T18:08:37Z</dcterms:created>
  <dcterms:modified xsi:type="dcterms:W3CDTF">2018-02-06T23:45:50Z</dcterms:modified>
</cp:coreProperties>
</file>